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401" r:id="rId2"/>
    <p:sldId id="402" r:id="rId3"/>
    <p:sldId id="269" r:id="rId4"/>
    <p:sldId id="270" r:id="rId5"/>
    <p:sldId id="281" r:id="rId6"/>
    <p:sldId id="403" r:id="rId7"/>
    <p:sldId id="404" r:id="rId8"/>
    <p:sldId id="405" r:id="rId9"/>
    <p:sldId id="406" r:id="rId10"/>
    <p:sldId id="407" r:id="rId11"/>
    <p:sldId id="408" r:id="rId12"/>
    <p:sldId id="409"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43"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63" r:id="rId67"/>
    <p:sldId id="464" r:id="rId68"/>
    <p:sldId id="465" r:id="rId69"/>
    <p:sldId id="466" r:id="rId70"/>
    <p:sldId id="467" r:id="rId71"/>
    <p:sldId id="468" r:id="rId72"/>
    <p:sldId id="469"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86" r:id="rId90"/>
    <p:sldId id="487" r:id="rId91"/>
    <p:sldId id="488" r:id="rId92"/>
    <p:sldId id="489" r:id="rId93"/>
    <p:sldId id="490" r:id="rId94"/>
    <p:sldId id="491" r:id="rId95"/>
    <p:sldId id="492" r:id="rId96"/>
    <p:sldId id="493" r:id="rId97"/>
    <p:sldId id="494" r:id="rId98"/>
    <p:sldId id="495" r:id="rId99"/>
    <p:sldId id="496" r:id="rId100"/>
    <p:sldId id="497" r:id="rId101"/>
    <p:sldId id="498" r:id="rId102"/>
    <p:sldId id="499" r:id="rId103"/>
    <p:sldId id="500" r:id="rId104"/>
    <p:sldId id="501" r:id="rId105"/>
    <p:sldId id="502" r:id="rId106"/>
    <p:sldId id="503" r:id="rId107"/>
    <p:sldId id="504" r:id="rId108"/>
    <p:sldId id="505" r:id="rId109"/>
    <p:sldId id="506" r:id="rId110"/>
    <p:sldId id="272" r:id="rId111"/>
    <p:sldId id="273" r:id="rId112"/>
    <p:sldId id="274" r:id="rId113"/>
    <p:sldId id="275" r:id="rId114"/>
    <p:sldId id="320" r:id="rId115"/>
  </p:sldIdLst>
  <p:sldSz cx="12192000" cy="6858000"/>
  <p:notesSz cx="6761163" cy="9931400"/>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93" userDrawn="1">
          <p15:clr>
            <a:srgbClr val="A4A3A4"/>
          </p15:clr>
        </p15:guide>
        <p15:guide id="2" pos="5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191"/>
    <a:srgbClr val="FFFF96"/>
    <a:srgbClr val="FA66CD"/>
    <a:srgbClr val="E6E6E6"/>
    <a:srgbClr val="999999"/>
    <a:srgbClr val="AFCDCD"/>
    <a:srgbClr val="00549C"/>
    <a:srgbClr val="0052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5" autoAdjust="0"/>
    <p:restoredTop sz="94620" autoAdjust="0"/>
  </p:normalViewPr>
  <p:slideViewPr>
    <p:cSldViewPr showGuides="1">
      <p:cViewPr varScale="1">
        <p:scale>
          <a:sx n="93" d="100"/>
          <a:sy n="93" d="100"/>
        </p:scale>
        <p:origin x="120" y="77"/>
      </p:cViewPr>
      <p:guideLst>
        <p:guide orient="horz" pos="3793"/>
        <p:guide pos="5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2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56003" name="Rectangle 3"/>
          <p:cNvSpPr>
            <a:spLocks noGrp="1" noChangeArrowheads="1"/>
          </p:cNvSpPr>
          <p:nvPr>
            <p:ph type="dt" sz="quarter"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256004" name="Rectangle 4"/>
          <p:cNvSpPr>
            <a:spLocks noGrp="1" noChangeArrowheads="1"/>
          </p:cNvSpPr>
          <p:nvPr>
            <p:ph type="ftr" sz="quarter" idx="2"/>
          </p:nvPr>
        </p:nvSpPr>
        <p:spPr bwMode="auto">
          <a:xfrm>
            <a:off x="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56005" name="Rectangle 5"/>
          <p:cNvSpPr>
            <a:spLocks noGrp="1" noChangeArrowheads="1"/>
          </p:cNvSpPr>
          <p:nvPr>
            <p:ph type="sldNum" sz="quarter" idx="3"/>
          </p:nvPr>
        </p:nvSpPr>
        <p:spPr bwMode="auto">
          <a:xfrm>
            <a:off x="382905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F506935-F7B3-4240-AAE7-A84C61B1B6B1}" type="slidenum">
              <a:rPr lang="en-US" altLang="zh-CN"/>
              <a:pPr/>
              <a:t>‹#›</a:t>
            </a:fld>
            <a:endParaRPr lang="en-US" altLang="zh-CN"/>
          </a:p>
        </p:txBody>
      </p:sp>
    </p:spTree>
    <p:extLst>
      <p:ext uri="{BB962C8B-B14F-4D97-AF65-F5344CB8AC3E}">
        <p14:creationId xmlns:p14="http://schemas.microsoft.com/office/powerpoint/2010/main" val="3488916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43715" name="Rectangle 3"/>
          <p:cNvSpPr>
            <a:spLocks noGrp="1" noChangeArrowheads="1"/>
          </p:cNvSpPr>
          <p:nvPr>
            <p:ph type="dt"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71438"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3717" name="Rectangle 5"/>
          <p:cNvSpPr>
            <a:spLocks noGrp="1" noChangeArrowheads="1"/>
          </p:cNvSpPr>
          <p:nvPr>
            <p:ph type="body" sz="quarter" idx="3"/>
          </p:nvPr>
        </p:nvSpPr>
        <p:spPr bwMode="auto">
          <a:xfrm>
            <a:off x="676275" y="4718050"/>
            <a:ext cx="5408613"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3718" name="Rectangle 6"/>
          <p:cNvSpPr>
            <a:spLocks noGrp="1" noChangeArrowheads="1"/>
          </p:cNvSpPr>
          <p:nvPr>
            <p:ph type="ftr" sz="quarter" idx="4"/>
          </p:nvPr>
        </p:nvSpPr>
        <p:spPr bwMode="auto">
          <a:xfrm>
            <a:off x="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43719" name="Rectangle 7"/>
          <p:cNvSpPr>
            <a:spLocks noGrp="1" noChangeArrowheads="1"/>
          </p:cNvSpPr>
          <p:nvPr>
            <p:ph type="sldNum" sz="quarter" idx="5"/>
          </p:nvPr>
        </p:nvSpPr>
        <p:spPr bwMode="auto">
          <a:xfrm>
            <a:off x="382905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F95EA05-6966-4924-A9B3-CA120862BDD1}" type="slidenum">
              <a:rPr lang="en-US" altLang="zh-CN"/>
              <a:pPr/>
              <a:t>‹#›</a:t>
            </a:fld>
            <a:endParaRPr lang="en-US" altLang="zh-CN"/>
          </a:p>
        </p:txBody>
      </p:sp>
    </p:spTree>
    <p:extLst>
      <p:ext uri="{BB962C8B-B14F-4D97-AF65-F5344CB8AC3E}">
        <p14:creationId xmlns:p14="http://schemas.microsoft.com/office/powerpoint/2010/main" val="192046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5153A126-072E-4690-9305-24BC1EC4CA80}" type="slidenum">
              <a:rPr lang="en-US" altLang="zh-CN"/>
              <a:pPr algn="r" eaLnBrk="1" hangingPunct="1">
                <a:spcBef>
                  <a:spcPct val="0"/>
                </a:spcBef>
              </a:pPr>
              <a:t>3</a:t>
            </a:fld>
            <a:endParaRPr lang="en-US" altLang="zh-CN"/>
          </a:p>
        </p:txBody>
      </p:sp>
      <p:sp>
        <p:nvSpPr>
          <p:cNvPr id="39939" name="Rectangle 2"/>
          <p:cNvSpPr>
            <a:spLocks noGrp="1" noRot="1" noChangeAspect="1" noChangeArrowheads="1" noTextEdit="1"/>
          </p:cNvSpPr>
          <p:nvPr>
            <p:ph type="sldImg"/>
          </p:nvPr>
        </p:nvSpPr>
        <p:spPr>
          <a:xfrm>
            <a:off x="71438" y="744538"/>
            <a:ext cx="6619875" cy="3724275"/>
          </a:xfrm>
          <a:ln/>
        </p:spPr>
      </p:sp>
      <p:sp>
        <p:nvSpPr>
          <p:cNvPr id="39940"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04943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3E02D50-B12F-427F-822F-94948E1DA76A}" type="slidenum">
              <a:rPr lang="en-US" altLang="zh-CN"/>
              <a:pPr algn="r" eaLnBrk="1" hangingPunct="1">
                <a:spcBef>
                  <a:spcPct val="0"/>
                </a:spcBef>
              </a:pPr>
              <a:t>4</a:t>
            </a:fld>
            <a:endParaRPr lang="en-US" altLang="zh-CN"/>
          </a:p>
        </p:txBody>
      </p:sp>
      <p:sp>
        <p:nvSpPr>
          <p:cNvPr id="40963" name="Rectangle 2"/>
          <p:cNvSpPr>
            <a:spLocks noGrp="1" noRot="1" noChangeAspect="1" noChangeArrowheads="1" noTextEdit="1"/>
          </p:cNvSpPr>
          <p:nvPr>
            <p:ph type="sldImg"/>
          </p:nvPr>
        </p:nvSpPr>
        <p:spPr>
          <a:xfrm>
            <a:off x="71438" y="744538"/>
            <a:ext cx="6619875" cy="3724275"/>
          </a:xfrm>
          <a:ln/>
        </p:spPr>
      </p:sp>
      <p:sp>
        <p:nvSpPr>
          <p:cNvPr id="4096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64753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9AD5C23-9515-4693-A4E3-A2231FF86831}" type="slidenum">
              <a:rPr lang="en-US" altLang="zh-CN"/>
              <a:pPr algn="r" eaLnBrk="1" hangingPunct="1">
                <a:spcBef>
                  <a:spcPct val="0"/>
                </a:spcBef>
              </a:pPr>
              <a:t>5</a:t>
            </a:fld>
            <a:endParaRPr lang="en-US" altLang="zh-CN"/>
          </a:p>
        </p:txBody>
      </p:sp>
      <p:sp>
        <p:nvSpPr>
          <p:cNvPr id="41987" name="Rectangle 2"/>
          <p:cNvSpPr>
            <a:spLocks noGrp="1" noRot="1" noChangeAspect="1" noChangeArrowheads="1" noTextEdit="1"/>
          </p:cNvSpPr>
          <p:nvPr>
            <p:ph type="sldImg"/>
          </p:nvPr>
        </p:nvSpPr>
        <p:spPr>
          <a:xfrm>
            <a:off x="71438" y="744538"/>
            <a:ext cx="6619875" cy="3724275"/>
          </a:xfrm>
          <a:ln/>
        </p:spPr>
      </p:sp>
      <p:sp>
        <p:nvSpPr>
          <p:cNvPr id="4198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20707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D734942-5F3E-4FC7-933A-80D0F3E265D7}" type="slidenum">
              <a:rPr lang="en-US" altLang="zh-CN"/>
              <a:pPr algn="r" eaLnBrk="1" hangingPunct="1">
                <a:spcBef>
                  <a:spcPct val="0"/>
                </a:spcBef>
              </a:pPr>
              <a:t>110</a:t>
            </a:fld>
            <a:endParaRPr lang="en-US" altLang="zh-CN"/>
          </a:p>
        </p:txBody>
      </p:sp>
      <p:sp>
        <p:nvSpPr>
          <p:cNvPr id="43011" name="Rectangle 2"/>
          <p:cNvSpPr>
            <a:spLocks noGrp="1" noRot="1" noChangeAspect="1" noChangeArrowheads="1" noTextEdit="1"/>
          </p:cNvSpPr>
          <p:nvPr>
            <p:ph type="sldImg"/>
          </p:nvPr>
        </p:nvSpPr>
        <p:spPr>
          <a:xfrm>
            <a:off x="71438" y="744538"/>
            <a:ext cx="6619875" cy="3724275"/>
          </a:xfrm>
          <a:ln/>
        </p:spPr>
      </p:sp>
      <p:sp>
        <p:nvSpPr>
          <p:cNvPr id="43012"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888950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BE72B8D-D67D-42CA-962B-52CFC7FE4FBE}" type="slidenum">
              <a:rPr lang="en-US" altLang="zh-CN"/>
              <a:pPr algn="r" eaLnBrk="1" hangingPunct="1">
                <a:spcBef>
                  <a:spcPct val="0"/>
                </a:spcBef>
              </a:pPr>
              <a:t>111</a:t>
            </a:fld>
            <a:endParaRPr lang="en-US" altLang="zh-CN"/>
          </a:p>
        </p:txBody>
      </p:sp>
      <p:sp>
        <p:nvSpPr>
          <p:cNvPr id="44035" name="Rectangle 2"/>
          <p:cNvSpPr>
            <a:spLocks noGrp="1" noRot="1" noChangeAspect="1" noChangeArrowheads="1" noTextEdit="1"/>
          </p:cNvSpPr>
          <p:nvPr>
            <p:ph type="sldImg"/>
          </p:nvPr>
        </p:nvSpPr>
        <p:spPr>
          <a:xfrm>
            <a:off x="71438" y="744538"/>
            <a:ext cx="6619875" cy="3724275"/>
          </a:xfrm>
          <a:ln/>
        </p:spPr>
      </p:sp>
      <p:sp>
        <p:nvSpPr>
          <p:cNvPr id="44036"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14330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0EB4B65-4D42-42CE-9DC8-2891D92ADDB0}" type="slidenum">
              <a:rPr lang="en-US" altLang="zh-CN"/>
              <a:pPr algn="r" eaLnBrk="1" hangingPunct="1">
                <a:spcBef>
                  <a:spcPct val="0"/>
                </a:spcBef>
              </a:pPr>
              <a:t>112</a:t>
            </a:fld>
            <a:endParaRPr lang="en-US" altLang="zh-CN"/>
          </a:p>
        </p:txBody>
      </p:sp>
      <p:sp>
        <p:nvSpPr>
          <p:cNvPr id="45059" name="Rectangle 2"/>
          <p:cNvSpPr>
            <a:spLocks noGrp="1" noRot="1" noChangeAspect="1" noChangeArrowheads="1" noTextEdit="1"/>
          </p:cNvSpPr>
          <p:nvPr>
            <p:ph type="sldImg"/>
          </p:nvPr>
        </p:nvSpPr>
        <p:spPr>
          <a:xfrm>
            <a:off x="71438" y="744538"/>
            <a:ext cx="6619875" cy="3724275"/>
          </a:xfrm>
          <a:ln/>
        </p:spPr>
      </p:sp>
      <p:sp>
        <p:nvSpPr>
          <p:cNvPr id="45060"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90803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A5F2E65-CB98-4FBB-93A4-3FD74425E7D5}" type="slidenum">
              <a:rPr lang="en-US" altLang="zh-CN"/>
              <a:pPr algn="r" eaLnBrk="1" hangingPunct="1">
                <a:spcBef>
                  <a:spcPct val="0"/>
                </a:spcBef>
              </a:pPr>
              <a:t>113</a:t>
            </a:fld>
            <a:endParaRPr lang="en-US" altLang="zh-CN"/>
          </a:p>
        </p:txBody>
      </p:sp>
      <p:sp>
        <p:nvSpPr>
          <p:cNvPr id="46083" name="Rectangle 2"/>
          <p:cNvSpPr>
            <a:spLocks noGrp="1" noRot="1" noChangeAspect="1" noChangeArrowheads="1" noTextEdit="1"/>
          </p:cNvSpPr>
          <p:nvPr>
            <p:ph type="sldImg"/>
          </p:nvPr>
        </p:nvSpPr>
        <p:spPr>
          <a:xfrm>
            <a:off x="71438" y="744538"/>
            <a:ext cx="6619875" cy="3724275"/>
          </a:xfrm>
          <a:ln/>
        </p:spPr>
      </p:sp>
      <p:sp>
        <p:nvSpPr>
          <p:cNvPr id="4608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909882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5C283A2-C573-412C-B510-109A47479945}" type="slidenum">
              <a:rPr lang="en-US" altLang="zh-CN"/>
              <a:pPr algn="r" eaLnBrk="1" hangingPunct="1">
                <a:spcBef>
                  <a:spcPct val="0"/>
                </a:spcBef>
              </a:pPr>
              <a:t>114</a:t>
            </a:fld>
            <a:endParaRPr lang="en-US" altLang="zh-CN"/>
          </a:p>
        </p:txBody>
      </p:sp>
      <p:sp>
        <p:nvSpPr>
          <p:cNvPr id="47107" name="Rectangle 2"/>
          <p:cNvSpPr>
            <a:spLocks noGrp="1" noRot="1" noChangeAspect="1" noChangeArrowheads="1" noTextEdit="1"/>
          </p:cNvSpPr>
          <p:nvPr>
            <p:ph type="sldImg"/>
          </p:nvPr>
        </p:nvSpPr>
        <p:spPr>
          <a:xfrm>
            <a:off x="71438" y="744538"/>
            <a:ext cx="6619875" cy="3724275"/>
          </a:xfrm>
          <a:ln/>
        </p:spPr>
      </p:sp>
      <p:sp>
        <p:nvSpPr>
          <p:cNvPr id="47108" name="Rectangle 3"/>
          <p:cNvSpPr>
            <a:spLocks noGrp="1" noChangeArrowheads="1"/>
          </p:cNvSpPr>
          <p:nvPr>
            <p:ph type="body" idx="1"/>
          </p:nvPr>
        </p:nvSpPr>
        <p:spPr>
          <a:xfrm>
            <a:off x="901700" y="4718050"/>
            <a:ext cx="4957763" cy="4468813"/>
          </a:xfrm>
          <a:noFill/>
        </p:spPr>
        <p:txBody>
          <a:bodyPr/>
          <a:lstStyle/>
          <a:p>
            <a:pPr eaLnBrk="1" hangingPunct="1"/>
            <a:endParaRPr lang="en-US" altLang="zh-CN" smtClean="0"/>
          </a:p>
        </p:txBody>
      </p:sp>
    </p:spTree>
    <p:extLst>
      <p:ext uri="{BB962C8B-B14F-4D97-AF65-F5344CB8AC3E}">
        <p14:creationId xmlns:p14="http://schemas.microsoft.com/office/powerpoint/2010/main" val="25794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1" y="-6393"/>
            <a:ext cx="12192000" cy="6099690"/>
          </a:xfrm>
          <a:prstGeom prst="rect">
            <a:avLst/>
          </a:prstGeom>
        </p:spPr>
      </p:pic>
      <p:sp>
        <p:nvSpPr>
          <p:cNvPr id="2" name="标题 1"/>
          <p:cNvSpPr>
            <a:spLocks noGrp="1"/>
          </p:cNvSpPr>
          <p:nvPr>
            <p:ph type="title" hasCustomPrompt="1"/>
          </p:nvPr>
        </p:nvSpPr>
        <p:spPr>
          <a:xfrm>
            <a:off x="587824" y="620688"/>
            <a:ext cx="8150695" cy="1714202"/>
          </a:xfrm>
          <a:prstGeom prst="rect">
            <a:avLst/>
          </a:prstGeom>
        </p:spPr>
        <p:txBody>
          <a:bodyPr/>
          <a:lstStyle/>
          <a:p>
            <a:r>
              <a:rPr lang="en-US" altLang="zh-CN" dirty="0" smtClean="0">
                <a:solidFill>
                  <a:schemeClr val="tx1"/>
                </a:solidFill>
              </a:rPr>
              <a:t>Title</a:t>
            </a:r>
            <a:r>
              <a:rPr lang="zh-CN" altLang="en-US" dirty="0" smtClean="0">
                <a:solidFill>
                  <a:schemeClr val="tx1"/>
                </a:solidFill>
              </a:rPr>
              <a:t>主标题</a:t>
            </a:r>
            <a:r>
              <a:rPr lang="en-US" altLang="zh-CN" dirty="0" smtClean="0">
                <a:solidFill>
                  <a:schemeClr val="tx1"/>
                </a:solidFill>
              </a:rPr>
              <a:t>,</a:t>
            </a:r>
            <a:br>
              <a:rPr lang="en-US" altLang="zh-CN" dirty="0" smtClean="0">
                <a:solidFill>
                  <a:schemeClr val="tx1"/>
                </a:solidFill>
              </a:rPr>
            </a:br>
            <a:r>
              <a:rPr lang="zh-CN" altLang="en-US" dirty="0" smtClean="0">
                <a:solidFill>
                  <a:schemeClr val="tx1"/>
                </a:solidFill>
              </a:rPr>
              <a:t>英文：</a:t>
            </a:r>
            <a:r>
              <a:rPr lang="en-US" altLang="zh-CN" dirty="0" err="1" smtClean="0">
                <a:solidFill>
                  <a:schemeClr val="tx1"/>
                </a:solidFill>
              </a:rPr>
              <a:t>Frutiger</a:t>
            </a:r>
            <a:r>
              <a:rPr lang="en-US" altLang="zh-CN" dirty="0" smtClean="0">
                <a:solidFill>
                  <a:schemeClr val="tx1"/>
                </a:solidFill>
              </a:rPr>
              <a:t> 65 Bold 40pt </a:t>
            </a:r>
            <a:r>
              <a:rPr lang="zh-CN" altLang="en-US" dirty="0" smtClean="0">
                <a:solidFill>
                  <a:schemeClr val="tx1"/>
                </a:solidFill>
              </a:rPr>
              <a:t>；</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中文：黑体简 加粗 </a:t>
            </a:r>
            <a:r>
              <a:rPr lang="en-US" altLang="zh-CN" dirty="0" smtClean="0">
                <a:solidFill>
                  <a:schemeClr val="tx1"/>
                </a:solidFill>
              </a:rPr>
              <a:t>40pt</a:t>
            </a:r>
            <a:endParaRPr lang="zh-CN" altLang="en-US" dirty="0"/>
          </a:p>
        </p:txBody>
      </p:sp>
      <p:sp>
        <p:nvSpPr>
          <p:cNvPr id="9" name="Rectangle 5"/>
          <p:cNvSpPr>
            <a:spLocks noGrp="1" noChangeArrowheads="1"/>
          </p:cNvSpPr>
          <p:nvPr>
            <p:ph type="subTitle" idx="1"/>
          </p:nvPr>
        </p:nvSpPr>
        <p:spPr>
          <a:xfrm>
            <a:off x="609601" y="3645024"/>
            <a:ext cx="6551613" cy="1368425"/>
          </a:xfrm>
          <a:prstGeom prst="rect">
            <a:avLst/>
          </a:prstGeom>
        </p:spPr>
        <p:txBody>
          <a:bodyPr/>
          <a:lstStyle/>
          <a:p>
            <a:pPr eaLnBrk="1" hangingPunct="1"/>
            <a:r>
              <a:rPr lang="en-US" altLang="zh-CN" sz="2000" dirty="0" smtClean="0"/>
              <a:t>Speaker Name </a:t>
            </a:r>
            <a:r>
              <a:rPr lang="zh-CN" altLang="en-US" sz="2000" dirty="0" smtClean="0"/>
              <a:t>演讲人</a:t>
            </a:r>
          </a:p>
          <a:p>
            <a:pPr eaLnBrk="1" hangingPunct="1"/>
            <a:r>
              <a:rPr lang="en-US" altLang="zh-CN" sz="2000" dirty="0" smtClean="0"/>
              <a:t>Title</a:t>
            </a:r>
            <a:r>
              <a:rPr lang="zh-CN" altLang="en-US" sz="2000" dirty="0" smtClean="0"/>
              <a:t>职位</a:t>
            </a:r>
          </a:p>
          <a:p>
            <a:pPr eaLnBrk="1" hangingPunct="1"/>
            <a:r>
              <a:rPr lang="zh-CN" altLang="en-US" sz="2000" dirty="0" smtClean="0"/>
              <a:t>英文：</a:t>
            </a:r>
            <a:r>
              <a:rPr lang="en-US" altLang="zh-CN" sz="2000" dirty="0" err="1" smtClean="0"/>
              <a:t>Frutiger</a:t>
            </a:r>
            <a:r>
              <a:rPr lang="en-US" altLang="zh-CN" sz="2000" dirty="0" smtClean="0"/>
              <a:t> 55 Roman 20pt</a:t>
            </a:r>
            <a:r>
              <a:rPr lang="zh-CN" altLang="en-US" sz="2000" dirty="0" smtClean="0"/>
              <a:t>；中文： 黑体简 </a:t>
            </a:r>
            <a:r>
              <a:rPr lang="en-US" altLang="zh-CN" sz="2000" dirty="0" smtClean="0"/>
              <a:t>20pt</a:t>
            </a:r>
          </a:p>
        </p:txBody>
      </p:sp>
    </p:spTree>
    <p:extLst>
      <p:ext uri="{BB962C8B-B14F-4D97-AF65-F5344CB8AC3E}">
        <p14:creationId xmlns:p14="http://schemas.microsoft.com/office/powerpoint/2010/main" val="2225056945"/>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88640"/>
            <a:ext cx="4011084" cy="97341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1484784"/>
            <a:ext cx="6815667" cy="46413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94B22175-2695-4869-97CC-B6E7841D8B01}" type="slidenum">
              <a:rPr lang="en-US" altLang="zh-CN"/>
              <a:pPr/>
              <a:t>‹#›</a:t>
            </a:fld>
            <a:endParaRPr lang="en-US" altLang="zh-CN"/>
          </a:p>
        </p:txBody>
      </p:sp>
    </p:spTree>
    <p:extLst>
      <p:ext uri="{BB962C8B-B14F-4D97-AF65-F5344CB8AC3E}">
        <p14:creationId xmlns:p14="http://schemas.microsoft.com/office/powerpoint/2010/main" val="2798439229"/>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129042361"/>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903816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1600200"/>
            <a:ext cx="9038167" cy="37734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49362332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89284" y="274638"/>
            <a:ext cx="2258483" cy="50990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274638"/>
            <a:ext cx="6576484" cy="50990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42219797"/>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pic>
        <p:nvPicPr>
          <p:cNvPr id="9" name="Picture 20" descr="1-1"/>
          <p:cNvPicPr>
            <a:picLocks noChangeAspect="1" noChangeArrowheads="1"/>
          </p:cNvPicPr>
          <p:nvPr userDrawn="1"/>
        </p:nvPicPr>
        <p:blipFill>
          <a:blip r:embed="rId2">
            <a:extLst>
              <a:ext uri="{28A0092B-C50C-407E-A947-70E740481C1C}">
                <a14:useLocalDpi xmlns:a14="http://schemas.microsoft.com/office/drawing/2010/main" val="0"/>
              </a:ext>
            </a:extLst>
          </a:blip>
          <a:srcRect r="11507"/>
          <a:stretch>
            <a:fillRect/>
          </a:stretch>
        </p:blipFill>
        <p:spPr bwMode="auto">
          <a:xfrm>
            <a:off x="0" y="-30163"/>
            <a:ext cx="12192000" cy="61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2603495"/>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8430" y="-14370"/>
            <a:ext cx="12183569" cy="6093296"/>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endParaRPr lang="zh-CN" altLang="en-US" sz="1800">
              <a:latin typeface="Arial" panose="020B0604020202020204" pitchFamily="34" charset="0"/>
              <a:ea typeface="宋体" panose="02010600030101010101" pitchFamily="2" charset="-122"/>
            </a:endParaRPr>
          </a:p>
        </p:txBody>
      </p:sp>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pic>
        <p:nvPicPr>
          <p:cNvPr id="7" name="Picture 10" descr="结尾"/>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63752" y="1023293"/>
            <a:ext cx="47529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669152"/>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0" y="6245225"/>
            <a:ext cx="2844800" cy="476250"/>
          </a:xfrm>
          <a:prstGeom prst="rect">
            <a:avLst/>
          </a:prstGeom>
        </p:spPr>
        <p:txBody>
          <a:bodyPr/>
          <a:lstStyle>
            <a:lvl1pPr>
              <a:defRPr/>
            </a:lvl1pPr>
          </a:lstStyle>
          <a:p>
            <a:fld id="{9F96C03D-4468-40B3-B7F7-8ECDE342DBE5}" type="slidenum">
              <a:rPr lang="en-US" altLang="zh-CN"/>
              <a:pPr/>
              <a:t>‹#›</a:t>
            </a:fld>
            <a:endParaRPr lang="en-US" altLang="zh-CN"/>
          </a:p>
        </p:txBody>
      </p:sp>
    </p:spTree>
    <p:extLst>
      <p:ext uri="{BB962C8B-B14F-4D97-AF65-F5344CB8AC3E}">
        <p14:creationId xmlns:p14="http://schemas.microsoft.com/office/powerpoint/2010/main" val="2275978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5225"/>
            <a:ext cx="2844800" cy="476250"/>
          </a:xfrm>
          <a:prstGeom prst="rect">
            <a:avLst/>
          </a:prstGeom>
        </p:spPr>
        <p:txBody>
          <a:bodyPr/>
          <a:lstStyle>
            <a:lvl1pPr>
              <a:defRPr/>
            </a:lvl1pPr>
          </a:lstStyle>
          <a:p>
            <a:fld id="{DC49F309-822D-4F22-A1D6-B8EC14467208}" type="slidenum">
              <a:rPr lang="en-US" altLang="zh-CN"/>
              <a:pPr/>
              <a:t>‹#›</a:t>
            </a:fld>
            <a:endParaRPr lang="en-US" altLang="zh-CN"/>
          </a:p>
        </p:txBody>
      </p:sp>
    </p:spTree>
    <p:extLst>
      <p:ext uri="{BB962C8B-B14F-4D97-AF65-F5344CB8AC3E}">
        <p14:creationId xmlns:p14="http://schemas.microsoft.com/office/powerpoint/2010/main" val="1577450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245225"/>
            <a:ext cx="2844800" cy="476250"/>
          </a:xfrm>
          <a:prstGeom prst="rect">
            <a:avLst/>
          </a:prstGeom>
        </p:spPr>
        <p:txBody>
          <a:bodyPr/>
          <a:lstStyle>
            <a:lvl1pPr>
              <a:defRPr/>
            </a:lvl1pPr>
          </a:lstStyle>
          <a:p>
            <a:fld id="{DF1B5479-F4E2-4D40-8A72-C7AA195EDD2B}" type="slidenum">
              <a:rPr lang="en-US" altLang="zh-CN"/>
              <a:pPr/>
              <a:t>‹#›</a:t>
            </a:fld>
            <a:endParaRPr lang="en-US" altLang="zh-CN"/>
          </a:p>
        </p:txBody>
      </p:sp>
    </p:spTree>
    <p:extLst>
      <p:ext uri="{BB962C8B-B14F-4D97-AF65-F5344CB8AC3E}">
        <p14:creationId xmlns:p14="http://schemas.microsoft.com/office/powerpoint/2010/main" val="3890250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a:prstGeom prst="rect">
            <a:avLst/>
          </a:prstGeom>
        </p:spPr>
        <p:txBody>
          <a:bodyPr/>
          <a:lstStyle/>
          <a:p>
            <a:endParaRPr lang="zh-CN" altLang="en-US"/>
          </a:p>
        </p:txBody>
      </p:sp>
      <p:sp>
        <p:nvSpPr>
          <p:cNvPr id="4" name="日期占位符 3"/>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8737600" y="6245225"/>
            <a:ext cx="2844800" cy="476250"/>
          </a:xfrm>
          <a:prstGeom prst="rect">
            <a:avLst/>
          </a:prstGeom>
        </p:spPr>
        <p:txBody>
          <a:bodyPr/>
          <a:lstStyle>
            <a:lvl1pPr>
              <a:defRPr/>
            </a:lvl1pPr>
          </a:lstStyle>
          <a:p>
            <a:fld id="{50F73DDB-0D7F-49E8-A056-51374EE0C0AD}" type="slidenum">
              <a:rPr lang="en-US" altLang="zh-CN"/>
              <a:pPr/>
              <a:t>‹#›</a:t>
            </a:fld>
            <a:endParaRPr lang="en-US" altLang="zh-CN"/>
          </a:p>
        </p:txBody>
      </p:sp>
    </p:spTree>
    <p:extLst>
      <p:ext uri="{BB962C8B-B14F-4D97-AF65-F5344CB8AC3E}">
        <p14:creationId xmlns:p14="http://schemas.microsoft.com/office/powerpoint/2010/main" val="212452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Picture 24" descr="01"/>
          <p:cNvPicPr>
            <a:picLocks noChangeArrowheads="1"/>
          </p:cNvPicPr>
          <p:nvPr userDrawn="1"/>
        </p:nvPicPr>
        <p:blipFill>
          <a:blip r:embed="rId2">
            <a:extLst>
              <a:ext uri="{28A0092B-C50C-407E-A947-70E740481C1C}">
                <a14:useLocalDpi xmlns:a14="http://schemas.microsoft.com/office/drawing/2010/main" val="0"/>
              </a:ext>
            </a:extLst>
          </a:blip>
          <a:srcRect r="2686"/>
          <a:stretch>
            <a:fillRect/>
          </a:stretch>
        </p:blipFill>
        <p:spPr bwMode="auto">
          <a:xfrm>
            <a:off x="-8699" y="0"/>
            <a:ext cx="12200700" cy="609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609601" y="1353798"/>
            <a:ext cx="7660430" cy="1714202"/>
          </a:xfrm>
          <a:prstGeom prst="rect">
            <a:avLst/>
          </a:prstGeom>
        </p:spPr>
        <p:txBody>
          <a:bodyPr/>
          <a:lstStyle/>
          <a:p>
            <a:r>
              <a:rPr lang="en-US" altLang="zh-CN" dirty="0" smtClean="0">
                <a:solidFill>
                  <a:schemeClr val="tx1"/>
                </a:solidFill>
              </a:rPr>
              <a:t>Title</a:t>
            </a:r>
            <a:r>
              <a:rPr lang="zh-CN" altLang="en-US" dirty="0" smtClean="0">
                <a:solidFill>
                  <a:schemeClr val="tx1"/>
                </a:solidFill>
              </a:rPr>
              <a:t>主标题</a:t>
            </a:r>
            <a:r>
              <a:rPr lang="en-US" altLang="zh-CN" dirty="0" smtClean="0">
                <a:solidFill>
                  <a:schemeClr val="tx1"/>
                </a:solidFill>
              </a:rPr>
              <a:t>,</a:t>
            </a:r>
            <a:br>
              <a:rPr lang="en-US" altLang="zh-CN" dirty="0" smtClean="0">
                <a:solidFill>
                  <a:schemeClr val="tx1"/>
                </a:solidFill>
              </a:rPr>
            </a:br>
            <a:r>
              <a:rPr lang="zh-CN" altLang="en-US" dirty="0" smtClean="0">
                <a:solidFill>
                  <a:schemeClr val="tx1"/>
                </a:solidFill>
              </a:rPr>
              <a:t>英文：</a:t>
            </a:r>
            <a:r>
              <a:rPr lang="en-US" altLang="zh-CN" dirty="0" err="1" smtClean="0">
                <a:solidFill>
                  <a:schemeClr val="tx1"/>
                </a:solidFill>
              </a:rPr>
              <a:t>Frutiger</a:t>
            </a:r>
            <a:r>
              <a:rPr lang="en-US" altLang="zh-CN" dirty="0" smtClean="0">
                <a:solidFill>
                  <a:schemeClr val="tx1"/>
                </a:solidFill>
              </a:rPr>
              <a:t> 65 Bold 40pt </a:t>
            </a:r>
            <a:r>
              <a:rPr lang="zh-CN" altLang="en-US" dirty="0" smtClean="0">
                <a:solidFill>
                  <a:schemeClr val="tx1"/>
                </a:solidFill>
              </a:rPr>
              <a:t>；</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中文：黑体简 加粗 </a:t>
            </a:r>
            <a:r>
              <a:rPr lang="en-US" altLang="zh-CN" dirty="0" smtClean="0">
                <a:solidFill>
                  <a:schemeClr val="tx1"/>
                </a:solidFill>
              </a:rPr>
              <a:t>40pt</a:t>
            </a:r>
            <a:endParaRPr lang="zh-CN" altLang="en-US" dirty="0"/>
          </a:p>
        </p:txBody>
      </p:sp>
      <p:sp>
        <p:nvSpPr>
          <p:cNvPr id="9" name="Rectangle 5"/>
          <p:cNvSpPr>
            <a:spLocks noGrp="1" noChangeArrowheads="1"/>
          </p:cNvSpPr>
          <p:nvPr>
            <p:ph type="subTitle" idx="1"/>
          </p:nvPr>
        </p:nvSpPr>
        <p:spPr>
          <a:xfrm>
            <a:off x="609601" y="3645024"/>
            <a:ext cx="6551613" cy="1368425"/>
          </a:xfrm>
          <a:prstGeom prst="rect">
            <a:avLst/>
          </a:prstGeom>
        </p:spPr>
        <p:txBody>
          <a:bodyPr/>
          <a:lstStyle/>
          <a:p>
            <a:pPr eaLnBrk="1" hangingPunct="1"/>
            <a:r>
              <a:rPr lang="en-US" altLang="zh-CN" sz="2000" dirty="0" smtClean="0"/>
              <a:t>Speaker Name </a:t>
            </a:r>
            <a:r>
              <a:rPr lang="zh-CN" altLang="en-US" sz="2000" dirty="0" smtClean="0"/>
              <a:t>演讲人</a:t>
            </a:r>
          </a:p>
          <a:p>
            <a:pPr eaLnBrk="1" hangingPunct="1"/>
            <a:r>
              <a:rPr lang="en-US" altLang="zh-CN" sz="2000" dirty="0" smtClean="0"/>
              <a:t>Title</a:t>
            </a:r>
            <a:r>
              <a:rPr lang="zh-CN" altLang="en-US" sz="2000" dirty="0" smtClean="0"/>
              <a:t>职位</a:t>
            </a:r>
          </a:p>
          <a:p>
            <a:pPr eaLnBrk="1" hangingPunct="1"/>
            <a:r>
              <a:rPr lang="zh-CN" altLang="en-US" sz="2000" dirty="0" smtClean="0"/>
              <a:t>英文：</a:t>
            </a:r>
            <a:r>
              <a:rPr lang="en-US" altLang="zh-CN" sz="2000" dirty="0" err="1" smtClean="0"/>
              <a:t>Frutiger</a:t>
            </a:r>
            <a:r>
              <a:rPr lang="en-US" altLang="zh-CN" sz="2000" dirty="0" smtClean="0"/>
              <a:t> 55 Roman 20pt</a:t>
            </a:r>
            <a:r>
              <a:rPr lang="zh-CN" altLang="en-US" sz="2000" dirty="0" smtClean="0"/>
              <a:t>；中文： 黑体简 </a:t>
            </a:r>
            <a:r>
              <a:rPr lang="en-US" altLang="zh-CN" sz="2000" dirty="0" smtClean="0"/>
              <a:t>20pt</a:t>
            </a:r>
          </a:p>
        </p:txBody>
      </p:sp>
    </p:spTree>
    <p:extLst>
      <p:ext uri="{BB962C8B-B14F-4D97-AF65-F5344CB8AC3E}">
        <p14:creationId xmlns:p14="http://schemas.microsoft.com/office/powerpoint/2010/main" val="1191868971"/>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4165600" y="6245225"/>
            <a:ext cx="3860800" cy="47625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8737600" y="6245225"/>
            <a:ext cx="2844800" cy="476250"/>
          </a:xfrm>
          <a:prstGeom prst="rect">
            <a:avLst/>
          </a:prstGeom>
        </p:spPr>
        <p:txBody>
          <a:bodyPr/>
          <a:lstStyle>
            <a:lvl1pPr>
              <a:defRPr/>
            </a:lvl1pPr>
          </a:lstStyle>
          <a:p>
            <a:fld id="{15D6C0F4-DBB4-4EDF-9366-326172A73E60}" type="slidenum">
              <a:rPr lang="en-US" altLang="zh-CN"/>
              <a:pPr/>
              <a:t>‹#›</a:t>
            </a:fld>
            <a:endParaRPr lang="en-US" altLang="zh-CN"/>
          </a:p>
        </p:txBody>
      </p:sp>
    </p:spTree>
    <p:extLst>
      <p:ext uri="{BB962C8B-B14F-4D97-AF65-F5344CB8AC3E}">
        <p14:creationId xmlns:p14="http://schemas.microsoft.com/office/powerpoint/2010/main" val="2640427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335360" y="1556792"/>
            <a:ext cx="11304587" cy="3816350"/>
          </a:xfrm>
          <a:prstGeom prst="rect">
            <a:avLst/>
          </a:prstGeom>
        </p:spPr>
        <p:txBody>
          <a:bodyPr/>
          <a:lstStyle>
            <a:lvl1pPr marL="342900" indent="-342900">
              <a:buFont typeface="Wingdings" panose="05000000000000000000" pitchFamily="2" charset="2"/>
              <a:buChar char="p"/>
              <a:defRPr/>
            </a:lvl1pPr>
            <a:lvl2pPr marL="742950" indent="-285750">
              <a:buFont typeface="Wingdings" panose="05000000000000000000" pitchFamily="2" charset="2"/>
              <a:buChar char="u"/>
              <a:defRPr/>
            </a:lvl2pPr>
            <a:lvl3pPr marL="1143000" indent="-228600">
              <a:buFont typeface="Wingdings" panose="05000000000000000000" pitchFamily="2" charset="2"/>
              <a:buChar char="l"/>
              <a:defRPr/>
            </a:lvl3pPr>
          </a:lstStyle>
          <a:p>
            <a:pPr lvl="0"/>
            <a:r>
              <a:rPr lang="zh-CN" altLang="en-US" dirty="0" smtClean="0"/>
              <a:t>单击此处编辑目录</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3" name="文本框 2"/>
          <p:cNvSpPr txBox="1"/>
          <p:nvPr userDrawn="1"/>
        </p:nvSpPr>
        <p:spPr>
          <a:xfrm>
            <a:off x="191344" y="332656"/>
            <a:ext cx="2304256" cy="646331"/>
          </a:xfrm>
          <a:prstGeom prst="rect">
            <a:avLst/>
          </a:prstGeom>
          <a:noFill/>
        </p:spPr>
        <p:txBody>
          <a:bodyPr wrap="square" rtlCol="0">
            <a:spAutoFit/>
          </a:bodyPr>
          <a:lstStyle/>
          <a:p>
            <a:r>
              <a:rPr lang="zh-CN" altLang="en-US" sz="3600" b="1" dirty="0" smtClean="0"/>
              <a:t>内容提要</a:t>
            </a:r>
            <a:endParaRPr lang="zh-CN" altLang="en-US" sz="3600" b="1" dirty="0"/>
          </a:p>
        </p:txBody>
      </p:sp>
    </p:spTree>
    <p:extLst>
      <p:ext uri="{BB962C8B-B14F-4D97-AF65-F5344CB8AC3E}">
        <p14:creationId xmlns:p14="http://schemas.microsoft.com/office/powerpoint/2010/main" val="1632040463"/>
      </p:ext>
    </p:extLst>
  </p:cSld>
  <p:clrMapOvr>
    <a:masterClrMapping/>
  </p:clrMapOvr>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54549" y="1909764"/>
            <a:ext cx="8733367" cy="1944688"/>
          </a:xfrm>
          <a:prstGeom prst="rect">
            <a:avLst/>
          </a:prstGeom>
        </p:spPr>
        <p:txBody>
          <a:bodyPr/>
          <a:lstStyle>
            <a:lvl1pPr>
              <a:defRPr sz="4000"/>
            </a:lvl1pPr>
          </a:lstStyle>
          <a:p>
            <a:pPr lvl="0"/>
            <a:r>
              <a:rPr lang="en-US" altLang="zh-CN" noProof="0" smtClean="0"/>
              <a:t>Click to edit Master title style</a:t>
            </a:r>
          </a:p>
        </p:txBody>
      </p:sp>
      <p:sp>
        <p:nvSpPr>
          <p:cNvPr id="18435" name="Rectangle 3"/>
          <p:cNvSpPr>
            <a:spLocks noGrp="1" noChangeArrowheads="1"/>
          </p:cNvSpPr>
          <p:nvPr>
            <p:ph type="subTitle" idx="1"/>
          </p:nvPr>
        </p:nvSpPr>
        <p:spPr>
          <a:xfrm>
            <a:off x="719667" y="4365626"/>
            <a:ext cx="8735484" cy="1368425"/>
          </a:xfrm>
          <a:prstGeom prst="rect">
            <a:avLst/>
          </a:prstGeom>
        </p:spPr>
        <p:txBody>
          <a:bodyPr/>
          <a:lstStyle>
            <a:lvl1pPr marL="0" indent="0">
              <a:buFontTx/>
              <a:buNone/>
              <a:defRPr/>
            </a:lvl1pPr>
          </a:lstStyle>
          <a:p>
            <a:pPr lvl="0"/>
            <a:r>
              <a:rPr lang="en-US" altLang="zh-CN" noProof="0" smtClean="0"/>
              <a:t>Click to edit Master subtitle style</a:t>
            </a:r>
          </a:p>
        </p:txBody>
      </p:sp>
    </p:spTree>
    <p:extLst>
      <p:ext uri="{BB962C8B-B14F-4D97-AF65-F5344CB8AC3E}">
        <p14:creationId xmlns:p14="http://schemas.microsoft.com/office/powerpoint/2010/main" val="879314813"/>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5360" y="121122"/>
            <a:ext cx="7200800" cy="607541"/>
          </a:xfrm>
          <a:prstGeom prst="rect">
            <a:avLst/>
          </a:prstGeom>
        </p:spPr>
        <p:txBody>
          <a:bodyPr/>
          <a:lstStyle/>
          <a:p>
            <a:r>
              <a:rPr lang="zh-CN" altLang="en-US" dirty="0" smtClean="0"/>
              <a:t>单击此处编辑主节标题</a:t>
            </a:r>
            <a:endParaRPr lang="zh-CN" altLang="en-US" dirty="0"/>
          </a:p>
        </p:txBody>
      </p:sp>
      <p:sp>
        <p:nvSpPr>
          <p:cNvPr id="3" name="内容占位符 2"/>
          <p:cNvSpPr>
            <a:spLocks noGrp="1"/>
          </p:cNvSpPr>
          <p:nvPr>
            <p:ph idx="1"/>
          </p:nvPr>
        </p:nvSpPr>
        <p:spPr>
          <a:xfrm>
            <a:off x="609601" y="1600200"/>
            <a:ext cx="9038167" cy="37734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8" name="内容占位符 7"/>
          <p:cNvSpPr>
            <a:spLocks noGrp="1"/>
          </p:cNvSpPr>
          <p:nvPr>
            <p:ph sz="quarter" idx="13" hasCustomPrompt="1"/>
          </p:nvPr>
        </p:nvSpPr>
        <p:spPr>
          <a:xfrm>
            <a:off x="1127125" y="836712"/>
            <a:ext cx="6408738" cy="360263"/>
          </a:xfrm>
          <a:prstGeom prst="rect">
            <a:avLst/>
          </a:prstGeom>
        </p:spPr>
        <p:txBody>
          <a:bodyPr/>
          <a:lstStyle/>
          <a:p>
            <a:pPr lvl="0"/>
            <a:r>
              <a:rPr lang="zh-CN" altLang="en-US" dirty="0" smtClean="0"/>
              <a:t>单击此处编辑子标题</a:t>
            </a:r>
            <a:endParaRPr lang="zh-CN" altLang="en-US" dirty="0"/>
          </a:p>
        </p:txBody>
      </p:sp>
    </p:spTree>
    <p:extLst>
      <p:ext uri="{BB962C8B-B14F-4D97-AF65-F5344CB8AC3E}">
        <p14:creationId xmlns:p14="http://schemas.microsoft.com/office/powerpoint/2010/main" val="294840785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9038167"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CAE1ED6E-76AD-4A28-88D2-817CF02C7241}" type="slidenum">
              <a:rPr lang="en-US" altLang="zh-CN"/>
              <a:pPr/>
              <a:t>‹#›</a:t>
            </a:fld>
            <a:endParaRPr lang="en-US" altLang="zh-CN"/>
          </a:p>
        </p:txBody>
      </p:sp>
    </p:spTree>
    <p:extLst>
      <p:ext uri="{BB962C8B-B14F-4D97-AF65-F5344CB8AC3E}">
        <p14:creationId xmlns:p14="http://schemas.microsoft.com/office/powerpoint/2010/main" val="184227212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5E46C27F-B505-4E52-8ABF-351AFE60C18A}" type="slidenum">
              <a:rPr lang="en-US" altLang="zh-CN"/>
              <a:pPr/>
              <a:t>‹#›</a:t>
            </a:fld>
            <a:endParaRPr lang="en-US" altLang="zh-CN"/>
          </a:p>
        </p:txBody>
      </p:sp>
    </p:spTree>
    <p:extLst>
      <p:ext uri="{BB962C8B-B14F-4D97-AF65-F5344CB8AC3E}">
        <p14:creationId xmlns:p14="http://schemas.microsoft.com/office/powerpoint/2010/main" val="2935307668"/>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1" y="21432"/>
            <a:ext cx="7416824"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5360" y="1340768"/>
            <a:ext cx="5616623" cy="46805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0016" y="1340768"/>
            <a:ext cx="5616624" cy="46805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95386898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944221794"/>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auto">
          <a:xfrm>
            <a:off x="0" y="6062663"/>
            <a:ext cx="12192000" cy="792163"/>
          </a:xfrm>
          <a:prstGeom prst="rect">
            <a:avLst/>
          </a:prstGeom>
          <a:solidFill>
            <a:srgbClr val="00529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44" name="Text Box 20"/>
          <p:cNvSpPr txBox="1">
            <a:spLocks noChangeArrowheads="1"/>
          </p:cNvSpPr>
          <p:nvPr userDrawn="1"/>
        </p:nvSpPr>
        <p:spPr bwMode="auto">
          <a:xfrm>
            <a:off x="9336359" y="6520658"/>
            <a:ext cx="268800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904875">
              <a:defRPr>
                <a:solidFill>
                  <a:schemeClr val="tx1"/>
                </a:solidFill>
                <a:latin typeface="Arial" pitchFamily="34" charset="0"/>
                <a:ea typeface="宋体" pitchFamily="2" charset="-122"/>
              </a:defRPr>
            </a:lvl1pPr>
            <a:lvl2pPr algn="l" defTabSz="904875">
              <a:defRPr>
                <a:solidFill>
                  <a:schemeClr val="tx1"/>
                </a:solidFill>
                <a:latin typeface="Arial" pitchFamily="34" charset="0"/>
                <a:ea typeface="宋体" pitchFamily="2" charset="-122"/>
              </a:defRPr>
            </a:lvl2pPr>
            <a:lvl3pPr algn="l" defTabSz="904875">
              <a:defRPr>
                <a:solidFill>
                  <a:schemeClr val="tx1"/>
                </a:solidFill>
                <a:latin typeface="Arial" pitchFamily="34" charset="0"/>
                <a:ea typeface="宋体" pitchFamily="2" charset="-122"/>
              </a:defRPr>
            </a:lvl3pPr>
            <a:lvl4pPr algn="l" defTabSz="904875">
              <a:defRPr>
                <a:solidFill>
                  <a:schemeClr val="tx1"/>
                </a:solidFill>
                <a:latin typeface="Arial" pitchFamily="34" charset="0"/>
                <a:ea typeface="宋体" pitchFamily="2" charset="-122"/>
              </a:defRPr>
            </a:lvl4pPr>
            <a:lvl5pPr algn="l" defTabSz="904875">
              <a:defRPr>
                <a:solidFill>
                  <a:schemeClr val="tx1"/>
                </a:solidFill>
                <a:latin typeface="Arial" pitchFamily="34" charset="0"/>
                <a:ea typeface="宋体" pitchFamily="2" charset="-122"/>
              </a:defRPr>
            </a:lvl5pPr>
            <a:lvl6pPr defTabSz="904875" fontAlgn="base">
              <a:spcBef>
                <a:spcPct val="0"/>
              </a:spcBef>
              <a:spcAft>
                <a:spcPct val="0"/>
              </a:spcAft>
              <a:defRPr>
                <a:solidFill>
                  <a:schemeClr val="tx1"/>
                </a:solidFill>
                <a:latin typeface="Arial" pitchFamily="34" charset="0"/>
                <a:ea typeface="宋体" pitchFamily="2" charset="-122"/>
              </a:defRPr>
            </a:lvl6pPr>
            <a:lvl7pPr defTabSz="904875" fontAlgn="base">
              <a:spcBef>
                <a:spcPct val="0"/>
              </a:spcBef>
              <a:spcAft>
                <a:spcPct val="0"/>
              </a:spcAft>
              <a:defRPr>
                <a:solidFill>
                  <a:schemeClr val="tx1"/>
                </a:solidFill>
                <a:latin typeface="Arial" pitchFamily="34" charset="0"/>
                <a:ea typeface="宋体" pitchFamily="2" charset="-122"/>
              </a:defRPr>
            </a:lvl7pPr>
            <a:lvl8pPr defTabSz="904875" fontAlgn="base">
              <a:spcBef>
                <a:spcPct val="0"/>
              </a:spcBef>
              <a:spcAft>
                <a:spcPct val="0"/>
              </a:spcAft>
              <a:defRPr>
                <a:solidFill>
                  <a:schemeClr val="tx1"/>
                </a:solidFill>
                <a:latin typeface="Arial" pitchFamily="34" charset="0"/>
                <a:ea typeface="宋体" pitchFamily="2" charset="-122"/>
              </a:defRPr>
            </a:lvl8pPr>
            <a:lvl9pPr defTabSz="904875" fontAlgn="base">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1000" dirty="0" smtClean="0">
                <a:solidFill>
                  <a:schemeClr val="bg1"/>
                </a:solidFill>
                <a:latin typeface="Frutiger LT 55 Roman" pitchFamily="34" charset="0"/>
              </a:rPr>
              <a:t>© </a:t>
            </a:r>
            <a:r>
              <a:rPr lang="en-US" altLang="zh-CN" sz="1000" dirty="0" err="1" smtClean="0">
                <a:solidFill>
                  <a:schemeClr val="bg1"/>
                </a:solidFill>
                <a:latin typeface="Frutiger LT 55 Roman" pitchFamily="34" charset="0"/>
              </a:rPr>
              <a:t>Dalaim</a:t>
            </a:r>
            <a:r>
              <a:rPr lang="en-US" altLang="zh-CN" sz="1000" dirty="0" smtClean="0">
                <a:solidFill>
                  <a:schemeClr val="bg1"/>
                </a:solidFill>
                <a:latin typeface="Frutiger LT 55 Roman" pitchFamily="34" charset="0"/>
              </a:rPr>
              <a:t> </a:t>
            </a:r>
            <a:r>
              <a:rPr lang="en-US" altLang="zh-CN" sz="1000" dirty="0" err="1" smtClean="0">
                <a:solidFill>
                  <a:schemeClr val="bg1"/>
                </a:solidFill>
                <a:latin typeface="Frutiger LT 55 Roman" pitchFamily="34" charset="0"/>
              </a:rPr>
              <a:t>Neusoft</a:t>
            </a:r>
            <a:r>
              <a:rPr lang="en-US" altLang="zh-CN" sz="1000" dirty="0" smtClean="0">
                <a:solidFill>
                  <a:schemeClr val="bg1"/>
                </a:solidFill>
                <a:latin typeface="Frutiger LT 55 Roman" pitchFamily="34" charset="0"/>
              </a:rPr>
              <a:t> University of Information</a:t>
            </a:r>
          </a:p>
        </p:txBody>
      </p:sp>
      <p:pic>
        <p:nvPicPr>
          <p:cNvPr id="1034" name="Picture 21" descr="蓝"/>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335360" y="6196893"/>
            <a:ext cx="2377440" cy="52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userDrawn="1"/>
        </p:nvSpPr>
        <p:spPr>
          <a:xfrm>
            <a:off x="3575720" y="6246831"/>
            <a:ext cx="5328592" cy="503237"/>
          </a:xfrm>
          <a:prstGeom prst="rect">
            <a:avLst/>
          </a:prstGeom>
          <a:noFill/>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5pPr>
            <a:lvl6pPr marL="457200" algn="l" rtl="0" fontAlgn="base">
              <a:spcBef>
                <a:spcPct val="0"/>
              </a:spcBef>
              <a:spcAft>
                <a:spcPct val="0"/>
              </a:spcAft>
              <a:defRPr sz="3600" b="1">
                <a:solidFill>
                  <a:schemeClr val="tx2"/>
                </a:solidFill>
                <a:latin typeface="Frutiger LT 45 Light" pitchFamily="34" charset="0"/>
                <a:ea typeface="黑体" pitchFamily="49" charset="-122"/>
              </a:defRPr>
            </a:lvl6pPr>
            <a:lvl7pPr marL="914400" algn="l" rtl="0" fontAlgn="base">
              <a:spcBef>
                <a:spcPct val="0"/>
              </a:spcBef>
              <a:spcAft>
                <a:spcPct val="0"/>
              </a:spcAft>
              <a:defRPr sz="3600" b="1">
                <a:solidFill>
                  <a:schemeClr val="tx2"/>
                </a:solidFill>
                <a:latin typeface="Frutiger LT 45 Light" pitchFamily="34" charset="0"/>
                <a:ea typeface="黑体" pitchFamily="49" charset="-122"/>
              </a:defRPr>
            </a:lvl7pPr>
            <a:lvl8pPr marL="1371600" algn="l" rtl="0" fontAlgn="base">
              <a:spcBef>
                <a:spcPct val="0"/>
              </a:spcBef>
              <a:spcAft>
                <a:spcPct val="0"/>
              </a:spcAft>
              <a:defRPr sz="3600" b="1">
                <a:solidFill>
                  <a:schemeClr val="tx2"/>
                </a:solidFill>
                <a:latin typeface="Frutiger LT 45 Light" pitchFamily="34" charset="0"/>
                <a:ea typeface="黑体" pitchFamily="49" charset="-122"/>
              </a:defRPr>
            </a:lvl8pPr>
            <a:lvl9pPr marL="1828800" algn="l" rtl="0" fontAlgn="base">
              <a:spcBef>
                <a:spcPct val="0"/>
              </a:spcBef>
              <a:spcAft>
                <a:spcPct val="0"/>
              </a:spcAft>
              <a:defRPr sz="3600" b="1">
                <a:solidFill>
                  <a:schemeClr val="tx2"/>
                </a:solidFill>
                <a:latin typeface="Frutiger LT 45 Light" pitchFamily="34" charset="0"/>
                <a:ea typeface="黑体" pitchFamily="49" charset="-122"/>
              </a:defRPr>
            </a:lvl9pPr>
          </a:lstStyle>
          <a:p>
            <a:pPr eaLnBrk="1" hangingPunct="1"/>
            <a:r>
              <a:rPr lang="en-US" altLang="zh-CN" sz="1800" b="1" kern="0" dirty="0" smtClean="0">
                <a:solidFill>
                  <a:schemeClr val="bg1"/>
                </a:solidFill>
                <a:latin typeface="Frutiger LT 55 Roman" pitchFamily="34" charset="0"/>
              </a:rPr>
              <a:t>Copyright © 2014</a:t>
            </a:r>
            <a:r>
              <a:rPr lang="en-US" altLang="zh-CN" sz="1800" b="1" kern="0" dirty="0" smtClean="0">
                <a:solidFill>
                  <a:schemeClr val="bg1"/>
                </a:solidFill>
              </a:rPr>
              <a:t> </a:t>
            </a:r>
            <a:r>
              <a:rPr lang="zh-CN" altLang="en-US" sz="1800" b="1" kern="0" dirty="0" smtClean="0">
                <a:solidFill>
                  <a:schemeClr val="bg1"/>
                </a:solidFill>
                <a:latin typeface="黑体" panose="02010609060101010101" pitchFamily="49" charset="-122"/>
              </a:rPr>
              <a:t>版权所有 大连东软信息学院</a:t>
            </a:r>
            <a:endParaRPr lang="zh-CN" altLang="en-US" sz="1800" b="1" kern="0" dirty="0" smtClean="0">
              <a:solidFill>
                <a:schemeClr val="bg1"/>
              </a:solidFill>
            </a:endParaRPr>
          </a:p>
        </p:txBody>
      </p:sp>
      <p:cxnSp>
        <p:nvCxnSpPr>
          <p:cNvPr id="4" name="直接连接符 3"/>
          <p:cNvCxnSpPr/>
          <p:nvPr userDrawn="1"/>
        </p:nvCxnSpPr>
        <p:spPr bwMode="auto">
          <a:xfrm>
            <a:off x="335360" y="1268760"/>
            <a:ext cx="11521280" cy="0"/>
          </a:xfrm>
          <a:prstGeom prst="line">
            <a:avLst/>
          </a:prstGeom>
          <a:solidFill>
            <a:srgbClr val="00619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userDrawn="1"/>
        </p:nvSpPr>
        <p:spPr>
          <a:xfrm>
            <a:off x="10926338" y="6171882"/>
            <a:ext cx="1247840" cy="307777"/>
          </a:xfrm>
          <a:prstGeom prst="rect">
            <a:avLst/>
          </a:prstGeom>
          <a:noFill/>
        </p:spPr>
        <p:txBody>
          <a:bodyPr wrap="square" rtlCol="0">
            <a:spAutoFit/>
          </a:bodyPr>
          <a:lstStyle/>
          <a:p>
            <a:r>
              <a:rPr lang="zh-CN" altLang="en-US" sz="1400" dirty="0" smtClean="0">
                <a:solidFill>
                  <a:schemeClr val="bg1"/>
                </a:solidFill>
              </a:rPr>
              <a:t>第</a:t>
            </a:r>
            <a:fld id="{1877341E-0F79-415B-A83F-1F91187588D5}" type="slidenum">
              <a:rPr lang="zh-CN" altLang="en-US" sz="1400" smtClean="0">
                <a:solidFill>
                  <a:schemeClr val="bg1"/>
                </a:solidFill>
              </a:rPr>
              <a:t>‹#›</a:t>
            </a:fld>
            <a:r>
              <a:rPr lang="zh-CN" altLang="en-US" sz="1400" dirty="0" smtClean="0">
                <a:solidFill>
                  <a:schemeClr val="bg1"/>
                </a:solidFill>
              </a:rPr>
              <a:t>页</a:t>
            </a:r>
            <a:endParaRPr lang="zh-CN" altLang="en-US" sz="1400" dirty="0">
              <a:solidFill>
                <a:schemeClr val="bg1"/>
              </a:solidFill>
            </a:endParaRPr>
          </a:p>
        </p:txBody>
      </p:sp>
      <p:sp>
        <p:nvSpPr>
          <p:cNvPr id="7" name="文本框 6"/>
          <p:cNvSpPr txBox="1"/>
          <p:nvPr userDrawn="1"/>
        </p:nvSpPr>
        <p:spPr>
          <a:xfrm>
            <a:off x="5231904" y="209849"/>
            <a:ext cx="6624736" cy="830997"/>
          </a:xfrm>
          <a:prstGeom prst="rect">
            <a:avLst/>
          </a:prstGeom>
          <a:noFill/>
        </p:spPr>
        <p:txBody>
          <a:bodyPr wrap="square" rtlCol="0">
            <a:spAutoFit/>
          </a:bodyPr>
          <a:lstStyle/>
          <a:p>
            <a:pPr algn="r"/>
            <a:r>
              <a:rPr lang="en-US" altLang="zh-CN" sz="4800" dirty="0" smtClean="0"/>
              <a:t>Project</a:t>
            </a:r>
            <a:r>
              <a:rPr lang="zh-CN" altLang="en-US" sz="4800" dirty="0" smtClean="0"/>
              <a:t>入门</a:t>
            </a:r>
            <a:endParaRPr lang="en-US" altLang="zh-CN" sz="4800" dirty="0" smtClean="0"/>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3" r:id="rId3"/>
    <p:sldLayoutId id="2147483768" r:id="rId4"/>
    <p:sldLayoutId id="2147483769" r:id="rId5"/>
    <p:sldLayoutId id="2147483773" r:id="rId6"/>
    <p:sldLayoutId id="2147483774" r:id="rId7"/>
    <p:sldLayoutId id="2147483771" r:id="rId8"/>
    <p:sldLayoutId id="2147483772" r:id="rId9"/>
    <p:sldLayoutId id="2147483775" r:id="rId10"/>
    <p:sldLayoutId id="2147483776" r:id="rId11"/>
    <p:sldLayoutId id="2147483777" r:id="rId12"/>
    <p:sldLayoutId id="2147483778" r:id="rId13"/>
    <p:sldLayoutId id="2147483779" r:id="rId14"/>
    <p:sldLayoutId id="2147483782" r:id="rId15"/>
    <p:sldLayoutId id="2147483784" r:id="rId16"/>
    <p:sldLayoutId id="2147483785" r:id="rId17"/>
    <p:sldLayoutId id="2147483786" r:id="rId18"/>
    <p:sldLayoutId id="2147483787" r:id="rId19"/>
    <p:sldLayoutId id="2147483788" r:id="rId20"/>
  </p:sldLayoutIdLst>
  <p:transition/>
  <p:timing>
    <p:tnLst>
      <p:par>
        <p:cTn id="1" dur="indefinite" restart="never" nodeType="tmRoot"/>
      </p:par>
    </p:tnLst>
  </p:timing>
  <p:hf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5pPr>
      <a:lvl6pPr marL="457200" algn="l" rtl="0" fontAlgn="base">
        <a:spcBef>
          <a:spcPct val="0"/>
        </a:spcBef>
        <a:spcAft>
          <a:spcPct val="0"/>
        </a:spcAft>
        <a:defRPr sz="3600" b="1">
          <a:solidFill>
            <a:schemeClr val="tx2"/>
          </a:solidFill>
          <a:latin typeface="Frutiger LT 45 Light" pitchFamily="34" charset="0"/>
          <a:ea typeface="黑体" pitchFamily="49" charset="-122"/>
        </a:defRPr>
      </a:lvl6pPr>
      <a:lvl7pPr marL="914400" algn="l" rtl="0" fontAlgn="base">
        <a:spcBef>
          <a:spcPct val="0"/>
        </a:spcBef>
        <a:spcAft>
          <a:spcPct val="0"/>
        </a:spcAft>
        <a:defRPr sz="3600" b="1">
          <a:solidFill>
            <a:schemeClr val="tx2"/>
          </a:solidFill>
          <a:latin typeface="Frutiger LT 45 Light" pitchFamily="34" charset="0"/>
          <a:ea typeface="黑体" pitchFamily="49" charset="-122"/>
        </a:defRPr>
      </a:lvl7pPr>
      <a:lvl8pPr marL="1371600" algn="l" rtl="0" fontAlgn="base">
        <a:spcBef>
          <a:spcPct val="0"/>
        </a:spcBef>
        <a:spcAft>
          <a:spcPct val="0"/>
        </a:spcAft>
        <a:defRPr sz="3600" b="1">
          <a:solidFill>
            <a:schemeClr val="tx2"/>
          </a:solidFill>
          <a:latin typeface="Frutiger LT 45 Light" pitchFamily="34" charset="0"/>
          <a:ea typeface="黑体" pitchFamily="49" charset="-122"/>
        </a:defRPr>
      </a:lvl8pPr>
      <a:lvl9pPr marL="1828800" algn="l" rtl="0" fontAlgn="base">
        <a:spcBef>
          <a:spcPct val="0"/>
        </a:spcBef>
        <a:spcAft>
          <a:spcPct val="0"/>
        </a:spcAft>
        <a:defRPr sz="3600" b="1">
          <a:solidFill>
            <a:schemeClr val="tx2"/>
          </a:solidFill>
          <a:latin typeface="Frutiger LT 45 Light" pitchFamily="34" charset="0"/>
          <a:ea typeface="黑体" pitchFamily="49" charset="-122"/>
        </a:defRPr>
      </a:lvl9pPr>
    </p:titleStyle>
    <p:bodyStyle>
      <a:lvl1pPr marL="342900" indent="-342900" algn="l" rtl="0" eaLnBrk="0" fontAlgn="base" hangingPunct="0">
        <a:spcBef>
          <a:spcPct val="0"/>
        </a:spcBef>
        <a:spcAft>
          <a:spcPct val="0"/>
        </a:spcAft>
        <a:buClr>
          <a:srgbClr val="777777"/>
        </a:buClr>
        <a:buSzPct val="85000"/>
        <a:buChar char="•"/>
        <a:defRPr sz="2200">
          <a:solidFill>
            <a:schemeClr val="tx1"/>
          </a:solidFill>
          <a:latin typeface="+mn-lt"/>
          <a:ea typeface="+mn-ea"/>
          <a:cs typeface="+mn-cs"/>
        </a:defRPr>
      </a:lvl1pPr>
      <a:lvl2pPr marL="742950" indent="-285750" algn="l" rtl="0" eaLnBrk="0" fontAlgn="base" hangingPunct="0">
        <a:spcBef>
          <a:spcPct val="0"/>
        </a:spcBef>
        <a:spcAft>
          <a:spcPct val="0"/>
        </a:spcAft>
        <a:buClr>
          <a:srgbClr val="777777"/>
        </a:buClr>
        <a:buSzPct val="85000"/>
        <a:buChar char="–"/>
        <a:defRPr sz="2200">
          <a:solidFill>
            <a:schemeClr val="tx1"/>
          </a:solidFill>
          <a:latin typeface="+mn-lt"/>
          <a:ea typeface="+mn-ea"/>
        </a:defRPr>
      </a:lvl2pPr>
      <a:lvl3pPr marL="11430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3pPr>
      <a:lvl4pPr marL="16002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4pPr>
      <a:lvl5pPr marL="20574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5pPr>
      <a:lvl6pPr marL="2514600" indent="-228600" algn="l" rtl="0" fontAlgn="base">
        <a:spcBef>
          <a:spcPct val="0"/>
        </a:spcBef>
        <a:spcAft>
          <a:spcPct val="0"/>
        </a:spcAft>
        <a:buClr>
          <a:srgbClr val="777777"/>
        </a:buClr>
        <a:buSzPct val="85000"/>
        <a:buChar char="»"/>
        <a:defRPr sz="2200">
          <a:solidFill>
            <a:schemeClr val="tx1"/>
          </a:solidFill>
          <a:latin typeface="+mn-lt"/>
          <a:ea typeface="+mn-ea"/>
        </a:defRPr>
      </a:lvl6pPr>
      <a:lvl7pPr marL="2971800" indent="-228600" algn="l" rtl="0" fontAlgn="base">
        <a:spcBef>
          <a:spcPct val="0"/>
        </a:spcBef>
        <a:spcAft>
          <a:spcPct val="0"/>
        </a:spcAft>
        <a:buClr>
          <a:srgbClr val="777777"/>
        </a:buClr>
        <a:buSzPct val="85000"/>
        <a:buChar char="»"/>
        <a:defRPr sz="2200">
          <a:solidFill>
            <a:schemeClr val="tx1"/>
          </a:solidFill>
          <a:latin typeface="+mn-lt"/>
          <a:ea typeface="+mn-ea"/>
        </a:defRPr>
      </a:lvl7pPr>
      <a:lvl8pPr marL="3429000" indent="-228600" algn="l" rtl="0" fontAlgn="base">
        <a:spcBef>
          <a:spcPct val="0"/>
        </a:spcBef>
        <a:spcAft>
          <a:spcPct val="0"/>
        </a:spcAft>
        <a:buClr>
          <a:srgbClr val="777777"/>
        </a:buClr>
        <a:buSzPct val="85000"/>
        <a:buChar char="»"/>
        <a:defRPr sz="2200">
          <a:solidFill>
            <a:schemeClr val="tx1"/>
          </a:solidFill>
          <a:latin typeface="+mn-lt"/>
          <a:ea typeface="+mn-ea"/>
        </a:defRPr>
      </a:lvl8pPr>
      <a:lvl9pPr marL="3886200" indent="-228600" algn="l" rtl="0" fontAlgn="base">
        <a:spcBef>
          <a:spcPct val="0"/>
        </a:spcBef>
        <a:spcAft>
          <a:spcPct val="0"/>
        </a:spcAft>
        <a:buClr>
          <a:srgbClr val="777777"/>
        </a:buClr>
        <a:buSzPct val="85000"/>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hyperlink" Target="&#39033;&#30446;&#20219;&#21153;.mpp" TargetMode="External"/><Relationship Id="rId2" Type="http://schemas.openxmlformats.org/officeDocument/2006/relationships/hyperlink" Target="&#26704;&#24208;2009&#24180;&#35745;&#21010;z.mpp"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7.jpeg"/></Relationships>
</file>

<file path=ppt/slides/_rels/slide11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39033;&#30446;1.mpp" TargetMode="External"/><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39033;&#30446;2.mpp"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hyperlink" Target="&#39033;&#30446;&#20219;&#21153;.mpp" TargetMode="Externa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hyperlink" Target="../&#39033;&#30446;&#20219;&#21153;.mpp" TargetMode="External"/><Relationship Id="rId2" Type="http://schemas.openxmlformats.org/officeDocument/2006/relationships/hyperlink" Target="&#20219;&#21153;1.mpp" TargetMode="Externa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39033;&#30446;2.mpp"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39033;&#30446;&#33487;&#24030;0508.xls" TargetMode="Externa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hyperlink" Target="&#39033;&#30446;&#33487;&#24030;0508.mpp"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0.xml"/><Relationship Id="rId4" Type="http://schemas.openxmlformats.org/officeDocument/2006/relationships/image" Target="../media/image74.jpeg"/></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27.xml"/><Relationship Id="rId7" Type="http://schemas.openxmlformats.org/officeDocument/2006/relationships/slide" Target="slide81.xml"/><Relationship Id="rId2" Type="http://schemas.openxmlformats.org/officeDocument/2006/relationships/slide" Target="slide5.xml"/><Relationship Id="rId1" Type="http://schemas.openxmlformats.org/officeDocument/2006/relationships/slideLayout" Target="../slideLayouts/slideLayout16.xml"/><Relationship Id="rId6" Type="http://schemas.openxmlformats.org/officeDocument/2006/relationships/slide" Target="slide64.xml"/><Relationship Id="rId5" Type="http://schemas.openxmlformats.org/officeDocument/2006/relationships/slide" Target="slide55.xml"/><Relationship Id="rId4" Type="http://schemas.openxmlformats.org/officeDocument/2006/relationships/slide" Target="slide38.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副标题 4"/>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40902292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2208213" y="620714"/>
            <a:ext cx="7772400" cy="1470025"/>
          </a:xfrm>
        </p:spPr>
        <p:txBody>
          <a:bodyPr anchor="ctr"/>
          <a:lstStyle/>
          <a:p>
            <a:r>
              <a:rPr lang="zh-CN" altLang="en-US" sz="4400"/>
              <a:t>一、常用视图的应用</a:t>
            </a:r>
          </a:p>
        </p:txBody>
      </p:sp>
      <p:sp>
        <p:nvSpPr>
          <p:cNvPr id="4101" name="Rectangle 5"/>
          <p:cNvSpPr>
            <a:spLocks noGrp="1" noChangeArrowheads="1"/>
          </p:cNvSpPr>
          <p:nvPr>
            <p:ph type="subTitle" idx="1"/>
          </p:nvPr>
        </p:nvSpPr>
        <p:spPr>
          <a:xfrm>
            <a:off x="2895600" y="2205038"/>
            <a:ext cx="6400800" cy="3433762"/>
          </a:xfrm>
        </p:spPr>
        <p:txBody>
          <a:bodyPr/>
          <a:lstStyle/>
          <a:p>
            <a:pPr algn="l">
              <a:lnSpc>
                <a:spcPct val="90000"/>
              </a:lnSpc>
            </a:pPr>
            <a:r>
              <a:rPr lang="en-US" altLang="zh-CN" sz="3200"/>
              <a:t>1</a:t>
            </a:r>
            <a:r>
              <a:rPr lang="zh-CN" altLang="en-US" sz="3200"/>
              <a:t>、新建文件</a:t>
            </a:r>
          </a:p>
          <a:p>
            <a:pPr algn="l">
              <a:lnSpc>
                <a:spcPct val="90000"/>
              </a:lnSpc>
            </a:pPr>
            <a:r>
              <a:rPr lang="en-US" altLang="zh-CN" sz="3200"/>
              <a:t>2</a:t>
            </a:r>
            <a:r>
              <a:rPr lang="zh-CN" altLang="en-US" sz="3200"/>
              <a:t>、项目模板</a:t>
            </a:r>
          </a:p>
          <a:p>
            <a:pPr algn="l">
              <a:lnSpc>
                <a:spcPct val="90000"/>
              </a:lnSpc>
            </a:pPr>
            <a:r>
              <a:rPr lang="en-US" altLang="zh-CN" sz="3200"/>
              <a:t>3</a:t>
            </a:r>
            <a:r>
              <a:rPr lang="zh-CN" altLang="en-US" sz="3200"/>
              <a:t>、项目向导</a:t>
            </a:r>
          </a:p>
          <a:p>
            <a:pPr algn="l">
              <a:lnSpc>
                <a:spcPct val="90000"/>
              </a:lnSpc>
            </a:pPr>
            <a:r>
              <a:rPr lang="en-US" altLang="zh-CN" sz="3200"/>
              <a:t>4</a:t>
            </a:r>
            <a:r>
              <a:rPr lang="zh-CN" altLang="en-US" sz="3200"/>
              <a:t>、甘特图</a:t>
            </a:r>
          </a:p>
          <a:p>
            <a:pPr algn="l">
              <a:lnSpc>
                <a:spcPct val="90000"/>
              </a:lnSpc>
            </a:pPr>
            <a:r>
              <a:rPr lang="en-US" altLang="zh-CN" sz="3200"/>
              <a:t>5</a:t>
            </a:r>
            <a:r>
              <a:rPr lang="zh-CN" altLang="en-US" sz="3200"/>
              <a:t>、任务工作表</a:t>
            </a:r>
          </a:p>
          <a:p>
            <a:pPr algn="l">
              <a:lnSpc>
                <a:spcPct val="90000"/>
              </a:lnSpc>
            </a:pPr>
            <a:r>
              <a:rPr lang="en-US" altLang="zh-CN" sz="3200"/>
              <a:t>6</a:t>
            </a:r>
            <a:r>
              <a:rPr lang="zh-CN" altLang="en-US" sz="3200"/>
              <a:t>、资源工作表</a:t>
            </a:r>
          </a:p>
          <a:p>
            <a:pPr algn="l">
              <a:lnSpc>
                <a:spcPct val="90000"/>
              </a:lnSpc>
            </a:pPr>
            <a:endParaRPr lang="zh-CN" altLang="en-US" sz="3200"/>
          </a:p>
          <a:p>
            <a:pPr algn="l">
              <a:lnSpc>
                <a:spcPct val="90000"/>
              </a:lnSpc>
            </a:pPr>
            <a:endParaRPr lang="zh-CN" altLang="en-US" sz="3200"/>
          </a:p>
          <a:p>
            <a:pPr algn="l">
              <a:lnSpc>
                <a:spcPct val="90000"/>
              </a:lnSpc>
            </a:pPr>
            <a:endParaRPr lang="zh-CN" altLang="en-US" sz="3200"/>
          </a:p>
          <a:p>
            <a:pPr algn="l">
              <a:lnSpc>
                <a:spcPct val="90000"/>
              </a:lnSpc>
            </a:pPr>
            <a:endParaRPr lang="en-US" altLang="zh-CN" sz="3200"/>
          </a:p>
        </p:txBody>
      </p:sp>
    </p:spTree>
    <p:extLst>
      <p:ext uri="{BB962C8B-B14F-4D97-AF65-F5344CB8AC3E}">
        <p14:creationId xmlns:p14="http://schemas.microsoft.com/office/powerpoint/2010/main" val="2711099499"/>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1981200" y="274639"/>
            <a:ext cx="8229600" cy="706437"/>
          </a:xfrm>
        </p:spPr>
        <p:txBody>
          <a:bodyPr/>
          <a:lstStyle/>
          <a:p>
            <a:pPr algn="r"/>
            <a:r>
              <a:rPr lang="zh-CN" altLang="en-US" sz="2800"/>
              <a:t>按向导步骤</a:t>
            </a:r>
          </a:p>
        </p:txBody>
      </p:sp>
      <p:pic>
        <p:nvPicPr>
          <p:cNvPr id="257031" name="Picture 7" descr="EXCEL导入向导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0" y="692151"/>
            <a:ext cx="5410200" cy="4741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7032" name="Picture 8" descr="EXCEL导入向导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75276" y="2060575"/>
            <a:ext cx="5292725"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72728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57032"/>
                                        </p:tgtEl>
                                        <p:attrNameLst>
                                          <p:attrName>style.visibility</p:attrName>
                                        </p:attrNameLst>
                                      </p:cBhvr>
                                      <p:to>
                                        <p:strVal val="visible"/>
                                      </p:to>
                                    </p:set>
                                    <p:anim calcmode="lin" valueType="num">
                                      <p:cBhvr additive="base">
                                        <p:cTn id="7" dur="1000" fill="hold"/>
                                        <p:tgtEl>
                                          <p:spTgt spid="257032"/>
                                        </p:tgtEl>
                                        <p:attrNameLst>
                                          <p:attrName>ppt_x</p:attrName>
                                        </p:attrNameLst>
                                      </p:cBhvr>
                                      <p:tavLst>
                                        <p:tav tm="0">
                                          <p:val>
                                            <p:strVal val="#ppt_x"/>
                                          </p:val>
                                        </p:tav>
                                        <p:tav tm="100000">
                                          <p:val>
                                            <p:strVal val="#ppt_x"/>
                                          </p:val>
                                        </p:tav>
                                      </p:tavLst>
                                    </p:anim>
                                    <p:anim calcmode="lin" valueType="num">
                                      <p:cBhvr additive="base">
                                        <p:cTn id="8" dur="1000" fill="hold"/>
                                        <p:tgtEl>
                                          <p:spTgt spid="2570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Rectangle 5"/>
          <p:cNvSpPr>
            <a:spLocks noGrp="1" noChangeArrowheads="1"/>
          </p:cNvSpPr>
          <p:nvPr>
            <p:ph type="title"/>
          </p:nvPr>
        </p:nvSpPr>
        <p:spPr>
          <a:xfrm>
            <a:off x="1981200" y="274638"/>
            <a:ext cx="8229600" cy="417512"/>
          </a:xfrm>
        </p:spPr>
        <p:txBody>
          <a:bodyPr/>
          <a:lstStyle/>
          <a:p>
            <a:pPr algn="r"/>
            <a:r>
              <a:rPr lang="zh-CN" altLang="en-US" sz="2400"/>
              <a:t>按向导步骤</a:t>
            </a:r>
          </a:p>
        </p:txBody>
      </p:sp>
      <p:pic>
        <p:nvPicPr>
          <p:cNvPr id="258056" name="Picture 8" descr="Excel导入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24001" y="404813"/>
            <a:ext cx="5832475" cy="4895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8057" name="Picture 9" descr="Excel导入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19738" y="1341438"/>
            <a:ext cx="5148262" cy="4895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52597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58057"/>
                                        </p:tgtEl>
                                        <p:attrNameLst>
                                          <p:attrName>style.visibility</p:attrName>
                                        </p:attrNameLst>
                                      </p:cBhvr>
                                      <p:to>
                                        <p:strVal val="visible"/>
                                      </p:to>
                                    </p:set>
                                    <p:anim calcmode="lin" valueType="num">
                                      <p:cBhvr additive="base">
                                        <p:cTn id="7" dur="1000" fill="hold"/>
                                        <p:tgtEl>
                                          <p:spTgt spid="258057"/>
                                        </p:tgtEl>
                                        <p:attrNameLst>
                                          <p:attrName>ppt_x</p:attrName>
                                        </p:attrNameLst>
                                      </p:cBhvr>
                                      <p:tavLst>
                                        <p:tav tm="0">
                                          <p:val>
                                            <p:strVal val="1+#ppt_w/2"/>
                                          </p:val>
                                        </p:tav>
                                        <p:tav tm="100000">
                                          <p:val>
                                            <p:strVal val="#ppt_x"/>
                                          </p:val>
                                        </p:tav>
                                      </p:tavLst>
                                    </p:anim>
                                    <p:anim calcmode="lin" valueType="num">
                                      <p:cBhvr additive="base">
                                        <p:cTn id="8" dur="1000" fill="hold"/>
                                        <p:tgtEl>
                                          <p:spTgt spid="2580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981200" y="274638"/>
            <a:ext cx="8229600" cy="633412"/>
          </a:xfrm>
        </p:spPr>
        <p:txBody>
          <a:bodyPr/>
          <a:lstStyle/>
          <a:p>
            <a:pPr algn="l"/>
            <a:r>
              <a:rPr lang="zh-CN" altLang="en-US" sz="2800"/>
              <a:t>建立映射</a:t>
            </a:r>
            <a:r>
              <a:rPr lang="en-US" altLang="zh-CN" sz="2800"/>
              <a:t>---</a:t>
            </a:r>
            <a:r>
              <a:rPr lang="zh-CN" altLang="en-US" sz="2400"/>
              <a:t>将</a:t>
            </a:r>
            <a:r>
              <a:rPr lang="en-US" altLang="zh-CN" sz="2400"/>
              <a:t>EXCEL</a:t>
            </a:r>
            <a:r>
              <a:rPr lang="zh-CN" altLang="en-US" sz="2400"/>
              <a:t>表中的列名与</a:t>
            </a:r>
            <a:r>
              <a:rPr lang="en-US" altLang="zh-CN" sz="2400"/>
              <a:t>Project</a:t>
            </a:r>
            <a:r>
              <a:rPr lang="zh-CN" altLang="en-US" sz="2400"/>
              <a:t>的域名对应</a:t>
            </a:r>
          </a:p>
        </p:txBody>
      </p:sp>
      <p:pic>
        <p:nvPicPr>
          <p:cNvPr id="259079" name="Picture 7" descr="任务映射"/>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4" y="1052514"/>
            <a:ext cx="8205787"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97010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lgn="l"/>
            <a:r>
              <a:rPr lang="zh-CN" altLang="en-US" sz="2800"/>
              <a:t>保存映射，在下一个项目中可以用</a:t>
            </a:r>
          </a:p>
        </p:txBody>
      </p:sp>
      <p:pic>
        <p:nvPicPr>
          <p:cNvPr id="260102" name="Picture 6" descr="Excel导入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4" y="1196976"/>
            <a:ext cx="8135937" cy="5184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54384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1981200" y="274639"/>
            <a:ext cx="8229600" cy="561975"/>
          </a:xfrm>
          <a:noFill/>
          <a:extLst>
            <a:ext uri="{909E8E84-426E-40DD-AFC4-6F175D3DCCD1}">
              <a14:hiddenFill xmlns:a14="http://schemas.microsoft.com/office/drawing/2010/main">
                <a:solidFill>
                  <a:srgbClr val="66FF33"/>
                </a:solidFill>
              </a14:hiddenFill>
            </a:ext>
          </a:extLst>
        </p:spPr>
        <p:txBody>
          <a:bodyPr/>
          <a:lstStyle/>
          <a:p>
            <a:pPr algn="l"/>
            <a:r>
              <a:rPr lang="zh-CN" altLang="en-US" sz="2800"/>
              <a:t>从</a:t>
            </a:r>
            <a:r>
              <a:rPr lang="en-US" altLang="zh-CN" sz="2800"/>
              <a:t>Excel</a:t>
            </a:r>
            <a:r>
              <a:rPr lang="zh-CN" altLang="en-US" sz="2800"/>
              <a:t>表导入后效果</a:t>
            </a:r>
            <a:r>
              <a:rPr lang="en-US" altLang="zh-CN" sz="2800"/>
              <a:t>----</a:t>
            </a:r>
            <a:r>
              <a:rPr lang="zh-CN" altLang="en-US" sz="2800"/>
              <a:t>没有分组的，文本</a:t>
            </a:r>
            <a:r>
              <a:rPr lang="en-US" altLang="zh-CN" sz="2800"/>
              <a:t>1</a:t>
            </a:r>
            <a:r>
              <a:rPr lang="zh-CN" altLang="en-US" sz="2800"/>
              <a:t>、文本</a:t>
            </a:r>
            <a:r>
              <a:rPr lang="en-US" altLang="zh-CN" sz="2800"/>
              <a:t>2</a:t>
            </a:r>
            <a:r>
              <a:rPr lang="zh-CN" altLang="en-US" sz="2800"/>
              <a:t>等没有显示</a:t>
            </a:r>
          </a:p>
        </p:txBody>
      </p:sp>
      <p:sp>
        <p:nvSpPr>
          <p:cNvPr id="261124" name="Line 4"/>
          <p:cNvSpPr>
            <a:spLocks noChangeShapeType="1"/>
          </p:cNvSpPr>
          <p:nvPr/>
        </p:nvSpPr>
        <p:spPr bwMode="auto">
          <a:xfrm>
            <a:off x="5951538" y="765176"/>
            <a:ext cx="0" cy="576263"/>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pic>
        <p:nvPicPr>
          <p:cNvPr id="261127" name="Picture 7" descr="Excel导入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1241426"/>
            <a:ext cx="8424863"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54264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1981200" y="274638"/>
            <a:ext cx="8229600" cy="633412"/>
          </a:xfrm>
        </p:spPr>
        <p:txBody>
          <a:bodyPr/>
          <a:lstStyle/>
          <a:p>
            <a:pPr algn="l"/>
            <a:r>
              <a:rPr lang="zh-CN" altLang="en-US" sz="2800"/>
              <a:t>要显示“责任部门”</a:t>
            </a:r>
            <a:r>
              <a:rPr lang="en-US" altLang="zh-CN" sz="2800"/>
              <a:t>---1</a:t>
            </a:r>
            <a:r>
              <a:rPr lang="zh-CN" altLang="en-US" sz="2800"/>
              <a:t>）点菜单“插入列”，弹出“列定义”窗，域名称选“文本</a:t>
            </a:r>
            <a:r>
              <a:rPr lang="en-US" altLang="zh-CN" sz="2800"/>
              <a:t>2”</a:t>
            </a:r>
          </a:p>
        </p:txBody>
      </p:sp>
      <p:pic>
        <p:nvPicPr>
          <p:cNvPr id="262159" name="Picture 15" descr="文本2列"/>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1196976"/>
            <a:ext cx="8496300" cy="5472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882330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5" name="Rectangle 5"/>
          <p:cNvSpPr>
            <a:spLocks noGrp="1" noChangeArrowheads="1"/>
          </p:cNvSpPr>
          <p:nvPr>
            <p:ph type="title"/>
          </p:nvPr>
        </p:nvSpPr>
        <p:spPr>
          <a:xfrm>
            <a:off x="1981200" y="274638"/>
            <a:ext cx="8229600" cy="633412"/>
          </a:xfrm>
        </p:spPr>
        <p:txBody>
          <a:bodyPr/>
          <a:lstStyle/>
          <a:p>
            <a:pPr algn="l"/>
            <a:r>
              <a:rPr lang="zh-CN" altLang="en-US" sz="3200"/>
              <a:t>要显示“责任部门”</a:t>
            </a:r>
            <a:r>
              <a:rPr lang="en-US" altLang="zh-CN" sz="3200"/>
              <a:t>---2</a:t>
            </a:r>
            <a:r>
              <a:rPr lang="zh-CN" altLang="en-US" sz="3200"/>
              <a:t>）右键，选“自定义域”</a:t>
            </a:r>
          </a:p>
        </p:txBody>
      </p:sp>
      <p:pic>
        <p:nvPicPr>
          <p:cNvPr id="286735" name="Picture 15" descr="文本2右键"/>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0" y="836614"/>
            <a:ext cx="7920038" cy="5761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68869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8" name="Rectangle 4"/>
          <p:cNvSpPr>
            <a:spLocks noGrp="1" noChangeArrowheads="1"/>
          </p:cNvSpPr>
          <p:nvPr>
            <p:ph type="title"/>
          </p:nvPr>
        </p:nvSpPr>
        <p:spPr>
          <a:xfrm>
            <a:off x="7967664" y="274639"/>
            <a:ext cx="2243137" cy="1641475"/>
          </a:xfrm>
        </p:spPr>
        <p:txBody>
          <a:bodyPr/>
          <a:lstStyle/>
          <a:p>
            <a:pPr algn="l"/>
            <a:r>
              <a:rPr lang="zh-CN" altLang="en-US" sz="2800"/>
              <a:t>点“重命名”，重命名“文本</a:t>
            </a:r>
            <a:r>
              <a:rPr lang="en-US" altLang="zh-CN" sz="2800"/>
              <a:t>2”</a:t>
            </a:r>
            <a:r>
              <a:rPr lang="zh-CN" altLang="en-US" sz="2800"/>
              <a:t>为“责任部门”</a:t>
            </a:r>
          </a:p>
        </p:txBody>
      </p:sp>
      <p:pic>
        <p:nvPicPr>
          <p:cNvPr id="287765" name="Picture 21" descr="自定义域"/>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03389" y="188914"/>
            <a:ext cx="5976937" cy="4752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7763" name="Picture 19" descr="重命名域"/>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24564" y="3716338"/>
            <a:ext cx="4003675" cy="2520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2496933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2" name="Rectangle 4"/>
          <p:cNvSpPr>
            <a:spLocks noGrp="1" noChangeArrowheads="1"/>
          </p:cNvSpPr>
          <p:nvPr>
            <p:ph type="title"/>
          </p:nvPr>
        </p:nvSpPr>
        <p:spPr>
          <a:xfrm>
            <a:off x="1981200" y="274639"/>
            <a:ext cx="8229600" cy="346075"/>
          </a:xfrm>
        </p:spPr>
        <p:txBody>
          <a:bodyPr/>
          <a:lstStyle/>
          <a:p>
            <a:pPr algn="l"/>
            <a:r>
              <a:rPr lang="zh-CN" altLang="en-US" sz="2800"/>
              <a:t>设置完成后的效果</a:t>
            </a:r>
          </a:p>
        </p:txBody>
      </p:sp>
      <p:pic>
        <p:nvPicPr>
          <p:cNvPr id="293897"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3" t="13364" r="21991" b="37320"/>
          <a:stretch>
            <a:fillRect/>
          </a:stretch>
        </p:blipFill>
        <p:spPr>
          <a:xfrm>
            <a:off x="1992314" y="1052514"/>
            <a:ext cx="7920037" cy="5400675"/>
          </a:xfrm>
        </p:spPr>
      </p:pic>
      <p:sp>
        <p:nvSpPr>
          <p:cNvPr id="293896" name="Oval 8"/>
          <p:cNvSpPr>
            <a:spLocks noChangeArrowheads="1"/>
          </p:cNvSpPr>
          <p:nvPr/>
        </p:nvSpPr>
        <p:spPr bwMode="auto">
          <a:xfrm>
            <a:off x="6456364" y="1196976"/>
            <a:ext cx="1368425" cy="1008063"/>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29557912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zh-CN" altLang="en-US"/>
              <a:t>练习</a:t>
            </a:r>
          </a:p>
        </p:txBody>
      </p:sp>
      <p:sp>
        <p:nvSpPr>
          <p:cNvPr id="294915" name="Rectangle 3"/>
          <p:cNvSpPr>
            <a:spLocks noGrp="1" noChangeArrowheads="1"/>
          </p:cNvSpPr>
          <p:nvPr>
            <p:ph type="body" idx="1"/>
          </p:nvPr>
        </p:nvSpPr>
        <p:spPr/>
        <p:txBody>
          <a:bodyPr/>
          <a:lstStyle/>
          <a:p>
            <a:r>
              <a:rPr lang="zh-CN" altLang="en-US">
                <a:hlinkClick r:id="rId2" action="ppaction://hlinkfile"/>
              </a:rPr>
              <a:t>由</a:t>
            </a:r>
            <a:r>
              <a:rPr lang="en-US" altLang="zh-CN">
                <a:hlinkClick r:id="rId2" action="ppaction://hlinkfile"/>
              </a:rPr>
              <a:t>Project</a:t>
            </a:r>
            <a:r>
              <a:rPr lang="zh-CN" altLang="en-US">
                <a:hlinkClick r:id="rId2" action="ppaction://hlinkfile"/>
              </a:rPr>
              <a:t>项目导出到</a:t>
            </a:r>
            <a:r>
              <a:rPr lang="en-US" altLang="zh-CN">
                <a:hlinkClick r:id="rId2" action="ppaction://hlinkfile"/>
              </a:rPr>
              <a:t>Excel</a:t>
            </a:r>
            <a:r>
              <a:rPr lang="zh-CN" altLang="en-US">
                <a:hlinkClick r:id="rId2" action="ppaction://hlinkfile"/>
              </a:rPr>
              <a:t>表</a:t>
            </a:r>
            <a:endParaRPr lang="zh-CN" altLang="en-US"/>
          </a:p>
          <a:p>
            <a:r>
              <a:rPr lang="zh-CN" altLang="en-US">
                <a:hlinkClick r:id="rId3" action="ppaction://hlinkfile"/>
              </a:rPr>
              <a:t>由</a:t>
            </a:r>
            <a:r>
              <a:rPr lang="en-US" altLang="zh-CN">
                <a:hlinkClick r:id="rId3" action="ppaction://hlinkfile"/>
              </a:rPr>
              <a:t>Excel</a:t>
            </a:r>
            <a:r>
              <a:rPr lang="zh-CN" altLang="en-US">
                <a:hlinkClick r:id="rId3" action="ppaction://hlinkfile"/>
              </a:rPr>
              <a:t>表导入到</a:t>
            </a:r>
            <a:r>
              <a:rPr lang="en-US" altLang="zh-CN">
                <a:hlinkClick r:id="rId3" action="ppaction://hlinkfile"/>
              </a:rPr>
              <a:t>Project</a:t>
            </a:r>
            <a:r>
              <a:rPr lang="zh-CN" altLang="en-US">
                <a:hlinkClick r:id="rId3" action="ppaction://hlinkfile"/>
              </a:rPr>
              <a:t>项目</a:t>
            </a:r>
            <a:endParaRPr lang="zh-CN" altLang="en-US"/>
          </a:p>
        </p:txBody>
      </p:sp>
    </p:spTree>
    <p:extLst>
      <p:ext uri="{BB962C8B-B14F-4D97-AF65-F5344CB8AC3E}">
        <p14:creationId xmlns:p14="http://schemas.microsoft.com/office/powerpoint/2010/main" val="3311231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1981200" y="274639"/>
            <a:ext cx="8229600" cy="346075"/>
          </a:xfrm>
        </p:spPr>
        <p:txBody>
          <a:bodyPr/>
          <a:lstStyle/>
          <a:p>
            <a:r>
              <a:rPr lang="zh-CN" altLang="en-US" sz="3200"/>
              <a:t>双击</a:t>
            </a:r>
            <a:r>
              <a:rPr lang="en-US" altLang="zh-CN" sz="3200"/>
              <a:t>Project2007</a:t>
            </a:r>
            <a:r>
              <a:rPr lang="zh-CN" altLang="en-US" sz="3200"/>
              <a:t>程序图标</a:t>
            </a:r>
            <a:r>
              <a:rPr lang="en-US" altLang="zh-CN" sz="3200"/>
              <a:t>,</a:t>
            </a:r>
            <a:r>
              <a:rPr lang="zh-CN" altLang="en-US" sz="3200"/>
              <a:t>开始界面（图</a:t>
            </a:r>
            <a:r>
              <a:rPr lang="en-US" altLang="zh-CN" sz="3200"/>
              <a:t>1.1)</a:t>
            </a:r>
          </a:p>
        </p:txBody>
      </p:sp>
      <p:pic>
        <p:nvPicPr>
          <p:cNvPr id="50183" name="Picture 7"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7693" b="21942"/>
          <a:stretch>
            <a:fillRect/>
          </a:stretch>
        </p:blipFill>
        <p:spPr>
          <a:xfrm>
            <a:off x="1703389" y="765176"/>
            <a:ext cx="8351837" cy="5903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387986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标题</a:t>
            </a:r>
            <a:r>
              <a:rPr lang="zh-CN" altLang="en-US" sz="4000"/>
              <a:t/>
            </a:r>
            <a:br>
              <a:rPr lang="zh-CN" altLang="en-US" sz="4000"/>
            </a:br>
            <a:r>
              <a:rPr lang="zh-CN" altLang="en-US" sz="2400"/>
              <a:t>副标题</a:t>
            </a:r>
          </a:p>
        </p:txBody>
      </p:sp>
      <p:sp>
        <p:nvSpPr>
          <p:cNvPr id="9219" name="Rectangle 3"/>
          <p:cNvSpPr>
            <a:spLocks noGrp="1" noChangeArrowheads="1"/>
          </p:cNvSpPr>
          <p:nvPr>
            <p:ph type="body" idx="1"/>
          </p:nvPr>
        </p:nvSpPr>
        <p:spPr>
          <a:xfrm>
            <a:off x="2052639" y="1268414"/>
            <a:ext cx="8004175" cy="4033837"/>
          </a:xfrm>
        </p:spPr>
        <p:txBody>
          <a:bodyPr/>
          <a:lstStyle/>
          <a:p>
            <a:pPr eaLnBrk="1" hangingPunct="1">
              <a:defRPr/>
            </a:pPr>
            <a:r>
              <a:rPr lang="zh-CN" altLang="en-US" sz="1800" dirty="0"/>
              <a:t>排版说明：</a:t>
            </a:r>
          </a:p>
          <a:p>
            <a:pPr lvl="1" eaLnBrk="1" hangingPunct="1">
              <a:defRPr/>
            </a:pPr>
            <a:r>
              <a:rPr lang="zh-CN" altLang="en-US" sz="1800" dirty="0"/>
              <a:t>标题，</a:t>
            </a:r>
            <a:endParaRPr lang="en-US" altLang="zh-CN" sz="1800" dirty="0"/>
          </a:p>
          <a:p>
            <a:pPr marL="457200" lvl="1" indent="0" eaLnBrk="1" hangingPunct="1">
              <a:buNone/>
              <a:defRPr/>
            </a:pPr>
            <a:r>
              <a:rPr lang="zh-CN" altLang="en-US" sz="1800" dirty="0"/>
              <a:t>    英文：</a:t>
            </a:r>
            <a:r>
              <a:rPr lang="en-US" altLang="zh-CN" sz="1800" dirty="0" err="1"/>
              <a:t>Frutiger</a:t>
            </a:r>
            <a:r>
              <a:rPr lang="en-US" altLang="zh-CN" sz="1800" dirty="0"/>
              <a:t> 65 Bold </a:t>
            </a:r>
            <a:r>
              <a:rPr lang="en-US" altLang="zh-CN" sz="1800" dirty="0" err="1"/>
              <a:t>36pt</a:t>
            </a:r>
            <a:r>
              <a:rPr lang="en-US" altLang="zh-CN" sz="1800" dirty="0"/>
              <a:t> </a:t>
            </a:r>
            <a:r>
              <a:rPr lang="zh-CN" altLang="en-US" sz="1800" dirty="0"/>
              <a:t>；</a:t>
            </a:r>
            <a:endParaRPr lang="en-US" altLang="zh-CN" sz="1800" dirty="0"/>
          </a:p>
          <a:p>
            <a:pPr marL="457200" lvl="1" indent="0" eaLnBrk="1" hangingPunct="1">
              <a:buNone/>
              <a:defRPr/>
            </a:pPr>
            <a:r>
              <a:rPr lang="zh-CN" altLang="en-US" sz="1800" dirty="0"/>
              <a:t>    中文：黑体简加粗 </a:t>
            </a:r>
            <a:r>
              <a:rPr lang="en-US" altLang="zh-CN" sz="1800" dirty="0" err="1"/>
              <a:t>36pt</a:t>
            </a:r>
            <a:endParaRPr lang="en-US" altLang="zh-CN" sz="1800" dirty="0"/>
          </a:p>
          <a:p>
            <a:pPr marL="457200" lvl="1" indent="0" eaLnBrk="1" hangingPunct="1">
              <a:buNone/>
              <a:defRPr/>
            </a:pPr>
            <a:r>
              <a:rPr lang="zh-CN" altLang="en-US" sz="1800" dirty="0"/>
              <a:t>  （请不要随意将文本框横向、纵向拉长，如果文字较多，文本框会自动将文字向下排，并且改变字体大小）</a:t>
            </a:r>
          </a:p>
          <a:p>
            <a:pPr lvl="1" eaLnBrk="1" hangingPunct="1">
              <a:defRPr/>
            </a:pPr>
            <a:r>
              <a:rPr lang="zh-CN" altLang="en-US" sz="1800" dirty="0"/>
              <a:t>副标题，</a:t>
            </a:r>
            <a:endParaRPr lang="en-US" altLang="zh-CN" sz="1800" dirty="0"/>
          </a:p>
          <a:p>
            <a:pPr marL="457200" lvl="1" indent="0" eaLnBrk="1" hangingPunct="1">
              <a:buNone/>
              <a:defRPr/>
            </a:pPr>
            <a:r>
              <a:rPr lang="en-US" altLang="zh-CN" sz="1800" dirty="0"/>
              <a:t>    </a:t>
            </a:r>
            <a:r>
              <a:rPr lang="zh-CN" altLang="en-US" sz="1800" dirty="0"/>
              <a:t>英文： </a:t>
            </a:r>
            <a:r>
              <a:rPr lang="en-US" altLang="zh-CN" sz="1800" dirty="0" err="1"/>
              <a:t>Frutiger</a:t>
            </a:r>
            <a:r>
              <a:rPr lang="en-US" altLang="zh-CN" sz="1800" dirty="0"/>
              <a:t> 65 Bold </a:t>
            </a:r>
            <a:r>
              <a:rPr lang="en-US" altLang="zh-CN" sz="1800" dirty="0" err="1"/>
              <a:t>24pt</a:t>
            </a:r>
            <a:r>
              <a:rPr lang="en-US" altLang="zh-CN" sz="1800" dirty="0"/>
              <a:t> </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中文：黑体简加粗 </a:t>
            </a:r>
            <a:r>
              <a:rPr lang="en-US" altLang="zh-CN" sz="1800" dirty="0" err="1"/>
              <a:t>24pt</a:t>
            </a:r>
            <a:endParaRPr lang="en-US" altLang="zh-CN" sz="1800" dirty="0"/>
          </a:p>
          <a:p>
            <a:pPr lvl="1" eaLnBrk="1" hangingPunct="1">
              <a:defRPr/>
            </a:pPr>
            <a:r>
              <a:rPr lang="zh-CN" altLang="en-US" sz="1800" dirty="0"/>
              <a:t>正文</a:t>
            </a:r>
            <a:r>
              <a:rPr lang="en-US" altLang="zh-CN" sz="1800" dirty="0"/>
              <a:t>(</a:t>
            </a:r>
            <a:r>
              <a:rPr lang="zh-CN" altLang="en-US" sz="1800" dirty="0"/>
              <a:t>字号大小可根据实际效果适当调整，字号不小于</a:t>
            </a:r>
            <a:r>
              <a:rPr lang="en-US" altLang="zh-CN" sz="1800" dirty="0" err="1"/>
              <a:t>16pt</a:t>
            </a:r>
            <a:r>
              <a:rPr lang="en-US" altLang="zh-CN" sz="1800" dirty="0"/>
              <a:t>)</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英文： </a:t>
            </a:r>
            <a:r>
              <a:rPr lang="en-US" altLang="zh-CN" sz="1800" dirty="0" err="1"/>
              <a:t>Frutiger</a:t>
            </a:r>
            <a:r>
              <a:rPr lang="en-US" altLang="zh-CN" sz="1800" dirty="0"/>
              <a:t> 55 Roman </a:t>
            </a:r>
            <a:r>
              <a:rPr lang="en-US" altLang="zh-CN" sz="1800" dirty="0" err="1"/>
              <a:t>20pt</a:t>
            </a:r>
            <a:r>
              <a:rPr lang="en-US" altLang="zh-CN" sz="1800" dirty="0"/>
              <a:t> </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中文：黑体简 </a:t>
            </a:r>
            <a:r>
              <a:rPr lang="en-US" altLang="zh-CN" sz="1800" dirty="0" err="1"/>
              <a:t>20pt</a:t>
            </a:r>
            <a:endParaRPr lang="en-US" altLang="zh-CN" sz="1800" dirty="0"/>
          </a:p>
          <a:p>
            <a:pPr marL="457200" lvl="1" indent="0" eaLnBrk="1" hangingPunct="1">
              <a:buNone/>
              <a:defRPr/>
            </a:pPr>
            <a:r>
              <a:rPr lang="en-US" altLang="zh-CN" sz="1800" dirty="0"/>
              <a:t>    (</a:t>
            </a:r>
            <a:r>
              <a:rPr lang="zh-CN" altLang="en-US" sz="1800" dirty="0"/>
              <a:t>文本框与矩形色带的距离不得改变。我们已经通过文本框的大小做了限定，请不要随意向下拉伸</a:t>
            </a:r>
            <a:r>
              <a:rPr lang="en-US" altLang="zh-CN" sz="1800" dirty="0"/>
              <a:t>)</a:t>
            </a:r>
            <a:endParaRPr lang="zh-CN" altLang="en-US" sz="1800" dirty="0"/>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110</a:t>
            </a:fld>
            <a:endParaRPr lang="en-US" altLang="zh-CN"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1"/>
          <p:cNvGrpSpPr>
            <a:grpSpLocks/>
          </p:cNvGrpSpPr>
          <p:nvPr/>
        </p:nvGrpSpPr>
        <p:grpSpPr bwMode="auto">
          <a:xfrm>
            <a:off x="2081214" y="3213101"/>
            <a:ext cx="7470775" cy="1871663"/>
            <a:chOff x="623" y="2024"/>
            <a:chExt cx="4706" cy="1179"/>
          </a:xfrm>
        </p:grpSpPr>
        <p:pic>
          <p:nvPicPr>
            <p:cNvPr id="32773" name="Picture 19" descr="11743753182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 y="2024"/>
              <a:ext cx="175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20" descr="1173935834382"/>
            <p:cNvPicPr>
              <a:picLocks noChangeAspect="1" noChangeArrowheads="1"/>
            </p:cNvPicPr>
            <p:nvPr/>
          </p:nvPicPr>
          <p:blipFill>
            <a:blip r:embed="rId4">
              <a:extLst>
                <a:ext uri="{28A0092B-C50C-407E-A947-70E740481C1C}">
                  <a14:useLocalDpi xmlns:a14="http://schemas.microsoft.com/office/drawing/2010/main" val="0"/>
                </a:ext>
              </a:extLst>
            </a:blip>
            <a:srcRect t="11787" b="26997"/>
            <a:stretch>
              <a:fillRect/>
            </a:stretch>
          </p:blipFill>
          <p:spPr bwMode="auto">
            <a:xfrm>
              <a:off x="2449" y="2024"/>
              <a:ext cx="2880"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1" name="Rectangle 2"/>
          <p:cNvSpPr>
            <a:spLocks noGrp="1" noChangeArrowheads="1"/>
          </p:cNvSpPr>
          <p:nvPr>
            <p:ph type="title"/>
          </p:nvPr>
        </p:nvSpPr>
        <p:spPr/>
        <p:txBody>
          <a:bodyPr/>
          <a:lstStyle/>
          <a:p>
            <a:pPr eaLnBrk="1" hangingPunct="1"/>
            <a:endParaRPr lang="zh-CN" altLang="en-US" sz="2400" dirty="0"/>
          </a:p>
        </p:txBody>
      </p:sp>
      <p:sp>
        <p:nvSpPr>
          <p:cNvPr id="32772" name="Rectangle 3"/>
          <p:cNvSpPr>
            <a:spLocks noGrp="1" noChangeArrowheads="1"/>
          </p:cNvSpPr>
          <p:nvPr>
            <p:ph idx="1"/>
          </p:nvPr>
        </p:nvSpPr>
        <p:spPr/>
        <p:txBody>
          <a:bodyPr/>
          <a:lstStyle/>
          <a:p>
            <a:pPr eaLnBrk="1" hangingPunct="1"/>
            <a:r>
              <a:rPr lang="zh-CN" altLang="en-US" sz="1800" dirty="0"/>
              <a:t>图片说明：</a:t>
            </a:r>
          </a:p>
          <a:p>
            <a:pPr lvl="1" eaLnBrk="1" hangingPunct="1"/>
            <a:r>
              <a:rPr lang="zh-CN" altLang="en-US" sz="1800" dirty="0"/>
              <a:t>图片页的图片位置以及大小不要随意改变，如果大小、比例不能满足你的需要，必须将图片做一定的切割。</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2" name="内容占位符 1"/>
          <p:cNvSpPr>
            <a:spLocks noGrp="1"/>
          </p:cNvSpPr>
          <p:nvPr>
            <p:ph sz="quarter" idx="13"/>
          </p:nvPr>
        </p:nvSpPr>
        <p:spPr/>
        <p:txBody>
          <a:bodyPr/>
          <a:lstStyle/>
          <a:p>
            <a:endParaRPr lang="zh-CN" altLang="en-US" dirty="0"/>
          </a:p>
        </p:txBody>
      </p:sp>
      <p:sp>
        <p:nvSpPr>
          <p:cNvPr id="6" name="灯片编号占位符 5"/>
          <p:cNvSpPr>
            <a:spLocks noGrp="1"/>
          </p:cNvSpPr>
          <p:nvPr>
            <p:ph type="sldNum" sz="quarter" idx="4294967295"/>
          </p:nvPr>
        </p:nvSpPr>
        <p:spPr>
          <a:xfrm>
            <a:off x="10291763" y="5537200"/>
            <a:ext cx="1900237" cy="330200"/>
          </a:xfrm>
          <a:prstGeom prst="rect">
            <a:avLst/>
          </a:prstGeom>
        </p:spPr>
        <p:txBody>
          <a:bodyPr/>
          <a:lstStyle/>
          <a:p>
            <a:fld id="{7811748F-2194-466A-BB83-F6B5D6365835}" type="slidenum">
              <a:rPr lang="en-US" altLang="zh-CN" smtClean="0"/>
              <a:pPr/>
              <a:t>111</a:t>
            </a:fld>
            <a:endParaRPr lang="en-US" altLang="zh-CN"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t>标题</a:t>
            </a:r>
            <a:r>
              <a:rPr lang="zh-CN" altLang="en-US" sz="4000"/>
              <a:t/>
            </a:r>
            <a:br>
              <a:rPr lang="zh-CN" altLang="en-US" sz="4000"/>
            </a:br>
            <a:r>
              <a:rPr lang="zh-CN" altLang="en-US" sz="2400"/>
              <a:t>副标题</a:t>
            </a:r>
          </a:p>
        </p:txBody>
      </p:sp>
      <p:sp>
        <p:nvSpPr>
          <p:cNvPr id="33795" name="Rectangle 3"/>
          <p:cNvSpPr>
            <a:spLocks noGrp="1" noChangeArrowheads="1"/>
          </p:cNvSpPr>
          <p:nvPr>
            <p:ph type="body" idx="1"/>
          </p:nvPr>
        </p:nvSpPr>
        <p:spPr>
          <a:xfrm>
            <a:off x="1981200" y="1600200"/>
            <a:ext cx="3322638" cy="3773488"/>
          </a:xfrm>
        </p:spPr>
        <p:txBody>
          <a:bodyPr/>
          <a:lstStyle/>
          <a:p>
            <a:pPr eaLnBrk="1" hangingPunct="1"/>
            <a:r>
              <a:rPr lang="zh-CN" altLang="en-US" smtClean="0"/>
              <a:t>图片说明：</a:t>
            </a:r>
          </a:p>
          <a:p>
            <a:pPr lvl="1" eaLnBrk="1" hangingPunct="1"/>
            <a:r>
              <a:rPr lang="zh-CN" altLang="en-US" smtClean="0"/>
              <a:t>图片页的图片位置以及大小不要随意改变，如果大小、比例不能满足你的需要，必须将图片做一定的切割。</a:t>
            </a:r>
          </a:p>
        </p:txBody>
      </p:sp>
      <p:pic>
        <p:nvPicPr>
          <p:cNvPr id="33796" name="Picture 19" descr="IMG_796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9" y="1628775"/>
            <a:ext cx="474503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112</a:t>
            </a:fld>
            <a:endParaRPr lang="en-US" altLang="zh-CN" dirty="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0" descr="1-1"/>
          <p:cNvPicPr>
            <a:picLocks noChangeAspect="1" noChangeArrowheads="1"/>
          </p:cNvPicPr>
          <p:nvPr/>
        </p:nvPicPr>
        <p:blipFill>
          <a:blip r:embed="rId3">
            <a:extLst>
              <a:ext uri="{28A0092B-C50C-407E-A947-70E740481C1C}">
                <a14:useLocalDpi xmlns:a14="http://schemas.microsoft.com/office/drawing/2010/main" val="0"/>
              </a:ext>
            </a:extLst>
          </a:blip>
          <a:srcRect r="11507"/>
          <a:stretch>
            <a:fillRect/>
          </a:stretch>
        </p:blipFill>
        <p:spPr bwMode="auto">
          <a:xfrm>
            <a:off x="1524000" y="1"/>
            <a:ext cx="9144000"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2"/>
          <p:cNvSpPr>
            <a:spLocks noChangeArrowheads="1"/>
          </p:cNvSpPr>
          <p:nvPr/>
        </p:nvSpPr>
        <p:spPr bwMode="auto">
          <a:xfrm>
            <a:off x="1524001" y="5734051"/>
            <a:ext cx="8893175" cy="792163"/>
          </a:xfrm>
          <a:prstGeom prst="rect">
            <a:avLst/>
          </a:prstGeom>
          <a:solidFill>
            <a:srgbClr val="00529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0" tIns="180000" rIns="180000" bIns="180000"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r>
              <a:rPr lang="en-US" altLang="zh-CN" sz="2400">
                <a:solidFill>
                  <a:schemeClr val="bg1"/>
                </a:solidFill>
              </a:rPr>
              <a:t>Text,</a:t>
            </a:r>
          </a:p>
          <a:p>
            <a:pPr algn="ctr" eaLnBrk="1" hangingPunct="1">
              <a:buClrTx/>
              <a:buSzTx/>
              <a:buFontTx/>
              <a:buNone/>
            </a:pPr>
            <a:r>
              <a:rPr lang="zh-CN" altLang="en-US" sz="2400">
                <a:solidFill>
                  <a:schemeClr val="bg1"/>
                </a:solidFill>
              </a:rPr>
              <a:t>英文</a:t>
            </a:r>
            <a:r>
              <a:rPr lang="en-US" altLang="zh-CN" sz="2400">
                <a:solidFill>
                  <a:schemeClr val="bg1"/>
                </a:solidFill>
              </a:rPr>
              <a:t>:</a:t>
            </a:r>
            <a:r>
              <a:rPr lang="en-US" altLang="zh-CN" sz="2400">
                <a:solidFill>
                  <a:schemeClr val="bg1"/>
                </a:solidFill>
                <a:latin typeface="Arial" panose="020B0604020202020204" pitchFamily="34" charset="0"/>
                <a:ea typeface="宋体" panose="02010600030101010101" pitchFamily="2" charset="-122"/>
              </a:rPr>
              <a:t>Frutiger 55 Roman</a:t>
            </a:r>
            <a:r>
              <a:rPr lang="en-US" altLang="zh-CN" sz="1800">
                <a:solidFill>
                  <a:schemeClr val="bg1"/>
                </a:solidFill>
                <a:latin typeface="Arial" panose="020B0604020202020204" pitchFamily="34" charset="0"/>
                <a:ea typeface="宋体" panose="02010600030101010101" pitchFamily="2" charset="-122"/>
              </a:rPr>
              <a:t> </a:t>
            </a:r>
            <a:r>
              <a:rPr lang="en-US" altLang="zh-CN" sz="2400">
                <a:solidFill>
                  <a:schemeClr val="bg1"/>
                </a:solidFill>
              </a:rPr>
              <a:t>36pt;</a:t>
            </a:r>
            <a:r>
              <a:rPr lang="zh-CN" altLang="en-US" sz="2400">
                <a:solidFill>
                  <a:schemeClr val="bg1"/>
                </a:solidFill>
              </a:rPr>
              <a:t>中文</a:t>
            </a:r>
            <a:r>
              <a:rPr lang="en-US" altLang="zh-CN" sz="2400">
                <a:solidFill>
                  <a:schemeClr val="bg1"/>
                </a:solidFill>
              </a:rPr>
              <a:t>:</a:t>
            </a:r>
            <a:r>
              <a:rPr lang="zh-CN" altLang="en-US" sz="2400">
                <a:solidFill>
                  <a:schemeClr val="bg1"/>
                </a:solidFill>
              </a:rPr>
              <a:t>黑体简</a:t>
            </a:r>
            <a:r>
              <a:rPr lang="en-US" altLang="zh-CN" sz="2400">
                <a:solidFill>
                  <a:schemeClr val="bg1"/>
                </a:solidFill>
              </a:rPr>
              <a:t>36pt</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113</a:t>
            </a:fld>
            <a:endParaRPr lang="en-US" altLang="zh-CN" dirty="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9"/>
          <p:cNvSpPr>
            <a:spLocks noChangeArrowheads="1"/>
          </p:cNvSpPr>
          <p:nvPr/>
        </p:nvSpPr>
        <p:spPr bwMode="auto">
          <a:xfrm>
            <a:off x="1524000" y="0"/>
            <a:ext cx="9144000" cy="685800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endParaRPr lang="zh-CN" altLang="en-US" sz="1800">
              <a:latin typeface="Arial" panose="020B0604020202020204" pitchFamily="34" charset="0"/>
              <a:ea typeface="宋体" panose="02010600030101010101" pitchFamily="2" charset="-122"/>
            </a:endParaRPr>
          </a:p>
        </p:txBody>
      </p:sp>
      <p:sp>
        <p:nvSpPr>
          <p:cNvPr id="35843" name="Rectangle 3"/>
          <p:cNvSpPr>
            <a:spLocks noGrp="1" noChangeArrowheads="1"/>
          </p:cNvSpPr>
          <p:nvPr>
            <p:ph type="title"/>
          </p:nvPr>
        </p:nvSpPr>
        <p:spPr>
          <a:xfrm>
            <a:off x="4511675" y="5805489"/>
            <a:ext cx="2952750" cy="503237"/>
          </a:xfrm>
          <a:noFill/>
        </p:spPr>
        <p:txBody>
          <a:bodyPr/>
          <a:lstStyle/>
          <a:p>
            <a:pPr eaLnBrk="1" hangingPunct="1"/>
            <a:r>
              <a:rPr lang="en-US" altLang="zh-CN" sz="1000" b="0">
                <a:latin typeface="Frutiger LT 55 Roman" pitchFamily="34" charset="0"/>
              </a:rPr>
              <a:t>Copyright © 2012</a:t>
            </a:r>
            <a:r>
              <a:rPr lang="en-US" altLang="zh-CN" sz="1000" b="0"/>
              <a:t> </a:t>
            </a:r>
            <a:r>
              <a:rPr lang="zh-CN" altLang="en-US" sz="1000" b="0">
                <a:latin typeface="黑体" panose="02010609060101010101" pitchFamily="49" charset="-122"/>
              </a:rPr>
              <a:t>版权所有 大连东软信息学院</a:t>
            </a:r>
            <a:endParaRPr lang="zh-CN" altLang="en-US" sz="1000"/>
          </a:p>
        </p:txBody>
      </p:sp>
      <p:pic>
        <p:nvPicPr>
          <p:cNvPr id="35844" name="Picture 10" descr="结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1052513"/>
            <a:ext cx="47529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114</a:t>
            </a:fld>
            <a:endParaRPr lang="en-US" altLang="zh-CN" dirty="0"/>
          </a:p>
        </p:txBody>
      </p:sp>
    </p:spTree>
  </p:cSld>
  <p:clrMapOvr>
    <a:masterClrMapping/>
  </p:clrMapOvr>
  <p:transition advClick="0" advTm="1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1981200" y="274638"/>
            <a:ext cx="8229600" cy="850900"/>
          </a:xfrm>
          <a:solidFill>
            <a:srgbClr val="00FF00"/>
          </a:solidFill>
        </p:spPr>
        <p:txBody>
          <a:bodyPr/>
          <a:lstStyle/>
          <a:p>
            <a:pPr algn="l"/>
            <a:r>
              <a:rPr lang="zh-CN" altLang="en-US"/>
              <a:t>新建文件的界面：</a:t>
            </a:r>
          </a:p>
        </p:txBody>
      </p:sp>
      <p:sp>
        <p:nvSpPr>
          <p:cNvPr id="25605" name="Rectangle 5"/>
          <p:cNvSpPr>
            <a:spLocks noGrp="1" noChangeArrowheads="1"/>
          </p:cNvSpPr>
          <p:nvPr>
            <p:ph type="body" idx="1"/>
          </p:nvPr>
        </p:nvSpPr>
        <p:spPr>
          <a:xfrm>
            <a:off x="1981200" y="1341438"/>
            <a:ext cx="8229600" cy="4895850"/>
          </a:xfrm>
        </p:spPr>
        <p:txBody>
          <a:bodyPr/>
          <a:lstStyle/>
          <a:p>
            <a:pPr>
              <a:lnSpc>
                <a:spcPct val="120000"/>
              </a:lnSpc>
              <a:buFontTx/>
              <a:buNone/>
            </a:pPr>
            <a:r>
              <a:rPr lang="en-US" altLang="zh-CN" sz="2000"/>
              <a:t>1</a:t>
            </a:r>
            <a:r>
              <a:rPr lang="zh-CN" altLang="en-US" sz="2000"/>
              <a:t>）在“文件”菜单中单击“新建”（图</a:t>
            </a:r>
            <a:r>
              <a:rPr lang="en-US" altLang="zh-CN" sz="2000"/>
              <a:t>1.2)</a:t>
            </a:r>
            <a:r>
              <a:rPr lang="zh-CN" altLang="en-US" sz="2000"/>
              <a:t>，此时会显示“新建项目”窗格</a:t>
            </a:r>
            <a:r>
              <a:rPr lang="en-US" altLang="zh-CN" sz="2000"/>
              <a:t>(</a:t>
            </a:r>
            <a:r>
              <a:rPr lang="zh-CN" altLang="en-US" sz="2000"/>
              <a:t>图</a:t>
            </a:r>
            <a:r>
              <a:rPr lang="en-US" altLang="zh-CN" sz="2000"/>
              <a:t>1.3)</a:t>
            </a:r>
            <a:r>
              <a:rPr lang="zh-CN" altLang="en-US" sz="2000"/>
              <a:t>。</a:t>
            </a:r>
          </a:p>
          <a:p>
            <a:pPr>
              <a:lnSpc>
                <a:spcPct val="120000"/>
              </a:lnSpc>
              <a:buFontTx/>
              <a:buNone/>
            </a:pPr>
            <a:r>
              <a:rPr lang="en-US" altLang="zh-CN" sz="2000"/>
              <a:t>2</a:t>
            </a:r>
            <a:r>
              <a:rPr lang="zh-CN" altLang="en-US" sz="2000"/>
              <a:t>）	在“新建项目”窗格中，在“模板”下单击“</a:t>
            </a:r>
            <a:r>
              <a:rPr lang="zh-CN" altLang="en-US" sz="2000" b="1">
                <a:solidFill>
                  <a:srgbClr val="FF33CC"/>
                </a:solidFill>
              </a:rPr>
              <a:t>计算机上的模板</a:t>
            </a:r>
            <a:r>
              <a:rPr lang="zh-CN" altLang="en-US" sz="2000"/>
              <a:t>”，显示“模板”对话框。</a:t>
            </a:r>
          </a:p>
          <a:p>
            <a:pPr>
              <a:lnSpc>
                <a:spcPct val="120000"/>
              </a:lnSpc>
              <a:buFontTx/>
              <a:buNone/>
            </a:pPr>
            <a:r>
              <a:rPr lang="en-US" altLang="zh-CN" sz="2000"/>
              <a:t>3</a:t>
            </a:r>
            <a:r>
              <a:rPr lang="zh-CN" altLang="en-US" sz="2000"/>
              <a:t>）单击“</a:t>
            </a:r>
            <a:r>
              <a:rPr lang="zh-CN" altLang="en-US" sz="2000" b="1">
                <a:solidFill>
                  <a:srgbClr val="FF33CC"/>
                </a:solidFill>
              </a:rPr>
              <a:t>项目模板</a:t>
            </a:r>
            <a:r>
              <a:rPr lang="zh-CN" altLang="en-US" sz="2000"/>
              <a:t>”标签，屏幕如图</a:t>
            </a:r>
            <a:r>
              <a:rPr lang="en-US" altLang="zh-CN" sz="2000"/>
              <a:t>1.4</a:t>
            </a:r>
            <a:r>
              <a:rPr lang="zh-CN" altLang="en-US" sz="2000"/>
              <a:t>所示。</a:t>
            </a:r>
          </a:p>
          <a:p>
            <a:pPr>
              <a:lnSpc>
                <a:spcPct val="120000"/>
              </a:lnSpc>
              <a:buFontTx/>
              <a:buNone/>
            </a:pPr>
            <a:r>
              <a:rPr lang="en-US" altLang="zh-CN" sz="2000"/>
              <a:t>4</a:t>
            </a:r>
            <a:r>
              <a:rPr lang="zh-CN" altLang="en-US" sz="2000"/>
              <a:t>）单击“开办新业务”</a:t>
            </a:r>
            <a:r>
              <a:rPr lang="en-US" altLang="zh-CN" sz="2000"/>
              <a:t>(</a:t>
            </a:r>
            <a:r>
              <a:rPr lang="zh-CN" altLang="en-US" sz="2000"/>
              <a:t>可能需要向下滚动项目模板列表才能看到</a:t>
            </a:r>
            <a:r>
              <a:rPr lang="en-US" altLang="zh-CN" sz="2000"/>
              <a:t>)</a:t>
            </a:r>
            <a:r>
              <a:rPr lang="zh-CN" altLang="en-US" sz="2000"/>
              <a:t>，然后单击“确定”。屏幕如图</a:t>
            </a:r>
            <a:r>
              <a:rPr lang="en-US" altLang="zh-CN" sz="2000"/>
              <a:t>1.5</a:t>
            </a:r>
            <a:r>
              <a:rPr lang="zh-CN" altLang="en-US" sz="2000"/>
              <a:t>所示</a:t>
            </a:r>
          </a:p>
          <a:p>
            <a:pPr>
              <a:lnSpc>
                <a:spcPct val="120000"/>
              </a:lnSpc>
              <a:buFontTx/>
              <a:buNone/>
            </a:pPr>
            <a:r>
              <a:rPr lang="en-US" altLang="zh-CN" sz="2000"/>
              <a:t>5</a:t>
            </a:r>
            <a:r>
              <a:rPr lang="zh-CN" altLang="en-US" sz="2000"/>
              <a:t>）或者单击</a:t>
            </a:r>
            <a:r>
              <a:rPr lang="zh-CN" altLang="en-US" sz="2000" b="1">
                <a:solidFill>
                  <a:srgbClr val="FF33CC"/>
                </a:solidFill>
              </a:rPr>
              <a:t>“常用”标签</a:t>
            </a:r>
            <a:r>
              <a:rPr lang="zh-CN" altLang="en-US" sz="2000"/>
              <a:t>，屏幕如图</a:t>
            </a:r>
            <a:r>
              <a:rPr lang="en-US" altLang="zh-CN" sz="2000"/>
              <a:t>1.6</a:t>
            </a:r>
            <a:r>
              <a:rPr lang="zh-CN" altLang="en-US" sz="2000"/>
              <a:t>所示。</a:t>
            </a:r>
          </a:p>
          <a:p>
            <a:pPr>
              <a:lnSpc>
                <a:spcPct val="120000"/>
              </a:lnSpc>
              <a:buFontTx/>
              <a:buNone/>
            </a:pPr>
            <a:r>
              <a:rPr lang="en-US" altLang="zh-CN" sz="2000"/>
              <a:t>6)</a:t>
            </a:r>
            <a:r>
              <a:rPr lang="zh-CN" altLang="en-US" sz="2000"/>
              <a:t>单击公司保存的模板，屏幕如图</a:t>
            </a:r>
            <a:r>
              <a:rPr lang="en-US" altLang="zh-CN" sz="2000"/>
              <a:t>1.7</a:t>
            </a:r>
            <a:r>
              <a:rPr lang="zh-CN" altLang="en-US" sz="2000"/>
              <a:t>所示。</a:t>
            </a:r>
          </a:p>
          <a:p>
            <a:pPr>
              <a:lnSpc>
                <a:spcPct val="120000"/>
              </a:lnSpc>
              <a:buFontTx/>
              <a:buNone/>
            </a:pPr>
            <a:r>
              <a:rPr lang="en-US" altLang="zh-CN" sz="2000"/>
              <a:t>7</a:t>
            </a:r>
            <a:r>
              <a:rPr lang="zh-CN" altLang="en-US" sz="2000"/>
              <a:t>）或者单击“常用”标签中“空白”模板，如图</a:t>
            </a:r>
            <a:r>
              <a:rPr lang="en-US" altLang="zh-CN" sz="2000"/>
              <a:t>1.1</a:t>
            </a:r>
            <a:r>
              <a:rPr lang="zh-CN" altLang="en-US" sz="2000"/>
              <a:t>所示</a:t>
            </a:r>
            <a:r>
              <a:rPr lang="en-US" altLang="zh-CN" sz="2000"/>
              <a:t>(</a:t>
            </a:r>
            <a:r>
              <a:rPr lang="zh-CN" altLang="en-US" sz="2000"/>
              <a:t>开始界面）</a:t>
            </a:r>
          </a:p>
          <a:p>
            <a:pPr>
              <a:lnSpc>
                <a:spcPct val="80000"/>
              </a:lnSpc>
              <a:buFontTx/>
              <a:buNone/>
            </a:pPr>
            <a:endParaRPr lang="en-US" altLang="zh-CN" sz="2000"/>
          </a:p>
        </p:txBody>
      </p:sp>
    </p:spTree>
    <p:extLst>
      <p:ext uri="{BB962C8B-B14F-4D97-AF65-F5344CB8AC3E}">
        <p14:creationId xmlns:p14="http://schemas.microsoft.com/office/powerpoint/2010/main" val="3879330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ChangeArrowheads="1"/>
          </p:cNvSpPr>
          <p:nvPr/>
        </p:nvSpPr>
        <p:spPr bwMode="auto">
          <a:xfrm>
            <a:off x="6167439" y="3357563"/>
            <a:ext cx="1512887" cy="863600"/>
          </a:xfrm>
          <a:prstGeom prst="wedgeRectCallout">
            <a:avLst>
              <a:gd name="adj1" fmla="val -224185"/>
              <a:gd name="adj2" fmla="val -369671"/>
            </a:avLst>
          </a:prstGeom>
          <a:solidFill>
            <a:srgbClr val="66FF33"/>
          </a:solidFill>
          <a:ln>
            <a:noFill/>
          </a:ln>
          <a:effectLst/>
          <a:extLst>
            <a:ext uri="{91240B29-F687-4F45-9708-019B960494DF}">
              <a14:hiddenLine xmlns:a14="http://schemas.microsoft.com/office/drawing/2010/main" w="9525"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新建文件</a:t>
            </a:r>
          </a:p>
        </p:txBody>
      </p:sp>
      <p:sp>
        <p:nvSpPr>
          <p:cNvPr id="20487" name="Rectangle 7"/>
          <p:cNvSpPr>
            <a:spLocks noGrp="1" noChangeArrowheads="1"/>
          </p:cNvSpPr>
          <p:nvPr>
            <p:ph type="title"/>
          </p:nvPr>
        </p:nvSpPr>
        <p:spPr>
          <a:xfrm>
            <a:off x="1981200" y="274639"/>
            <a:ext cx="8229600" cy="346075"/>
          </a:xfrm>
        </p:spPr>
        <p:txBody>
          <a:bodyPr/>
          <a:lstStyle/>
          <a:p>
            <a:pPr algn="l"/>
            <a:r>
              <a:rPr lang="zh-CN" altLang="en-US" sz="2800"/>
              <a:t>新建文件（图</a:t>
            </a:r>
            <a:r>
              <a:rPr lang="en-US" altLang="zh-CN" sz="2800"/>
              <a:t>1.2)</a:t>
            </a:r>
          </a:p>
        </p:txBody>
      </p:sp>
      <p:pic>
        <p:nvPicPr>
          <p:cNvPr id="20485" name="Picture 5" descr="图片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815975"/>
            <a:ext cx="8497888" cy="5310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6"/>
          <p:cNvSpPr>
            <a:spLocks noChangeArrowheads="1"/>
          </p:cNvSpPr>
          <p:nvPr/>
        </p:nvSpPr>
        <p:spPr bwMode="auto">
          <a:xfrm>
            <a:off x="6096000" y="4076700"/>
            <a:ext cx="1512888" cy="863600"/>
          </a:xfrm>
          <a:prstGeom prst="wedgeRectCallout">
            <a:avLst>
              <a:gd name="adj1" fmla="val -224185"/>
              <a:gd name="adj2" fmla="val -369671"/>
            </a:avLst>
          </a:prstGeom>
          <a:solidFill>
            <a:srgbClr val="66FF33"/>
          </a:solidFill>
          <a:ln>
            <a:noFill/>
          </a:ln>
          <a:effectLst/>
          <a:extLst>
            <a:ext uri="{91240B29-F687-4F45-9708-019B960494DF}">
              <a14:hiddenLine xmlns:a14="http://schemas.microsoft.com/office/drawing/2010/main" w="9525"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新建文件</a:t>
            </a:r>
          </a:p>
        </p:txBody>
      </p:sp>
    </p:spTree>
    <p:extLst>
      <p:ext uri="{BB962C8B-B14F-4D97-AF65-F5344CB8AC3E}">
        <p14:creationId xmlns:p14="http://schemas.microsoft.com/office/powerpoint/2010/main" val="785789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a:xfrm>
            <a:off x="1981200" y="274639"/>
            <a:ext cx="8229600" cy="561975"/>
          </a:xfrm>
        </p:spPr>
        <p:txBody>
          <a:bodyPr/>
          <a:lstStyle/>
          <a:p>
            <a:r>
              <a:rPr lang="zh-CN" altLang="en-US" sz="4000"/>
              <a:t>图</a:t>
            </a:r>
            <a:r>
              <a:rPr lang="en-US" altLang="zh-CN" sz="4000"/>
              <a:t>1.3</a:t>
            </a:r>
          </a:p>
        </p:txBody>
      </p:sp>
      <p:pic>
        <p:nvPicPr>
          <p:cNvPr id="35846" name="Picture 6"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836614"/>
            <a:ext cx="8353425" cy="583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Text Box 7"/>
          <p:cNvSpPr txBox="1">
            <a:spLocks noChangeArrowheads="1"/>
          </p:cNvSpPr>
          <p:nvPr/>
        </p:nvSpPr>
        <p:spPr bwMode="auto">
          <a:xfrm>
            <a:off x="4656139" y="2781301"/>
            <a:ext cx="1944687" cy="39687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a:t>计算机上模板</a:t>
            </a:r>
          </a:p>
        </p:txBody>
      </p:sp>
      <p:sp>
        <p:nvSpPr>
          <p:cNvPr id="35848" name="Line 8"/>
          <p:cNvSpPr>
            <a:spLocks noChangeShapeType="1"/>
          </p:cNvSpPr>
          <p:nvPr/>
        </p:nvSpPr>
        <p:spPr bwMode="auto">
          <a:xfrm>
            <a:off x="2711450" y="2997200"/>
            <a:ext cx="19431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18220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8"/>
          <p:cNvSpPr>
            <a:spLocks noGrp="1" noChangeArrowheads="1"/>
          </p:cNvSpPr>
          <p:nvPr>
            <p:ph type="title"/>
          </p:nvPr>
        </p:nvSpPr>
        <p:spPr>
          <a:xfrm>
            <a:off x="1981200" y="274639"/>
            <a:ext cx="8229600" cy="561975"/>
          </a:xfrm>
        </p:spPr>
        <p:txBody>
          <a:bodyPr/>
          <a:lstStyle/>
          <a:p>
            <a:r>
              <a:rPr lang="zh-CN" altLang="en-US" sz="4000"/>
              <a:t>图</a:t>
            </a:r>
            <a:r>
              <a:rPr lang="en-US" altLang="zh-CN" sz="4000"/>
              <a:t>1.4</a:t>
            </a:r>
          </a:p>
        </p:txBody>
      </p:sp>
      <p:pic>
        <p:nvPicPr>
          <p:cNvPr id="29706" name="Picture 10" descr="图片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5188" y="981075"/>
            <a:ext cx="8208962" cy="532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97581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p:cNvSpPr>
            <a:spLocks noGrp="1" noChangeArrowheads="1"/>
          </p:cNvSpPr>
          <p:nvPr>
            <p:ph type="title"/>
          </p:nvPr>
        </p:nvSpPr>
        <p:spPr>
          <a:xfrm>
            <a:off x="1919288" y="274639"/>
            <a:ext cx="8291512" cy="490537"/>
          </a:xfrm>
        </p:spPr>
        <p:txBody>
          <a:bodyPr/>
          <a:lstStyle/>
          <a:p>
            <a:pPr algn="l"/>
            <a:r>
              <a:rPr lang="zh-CN" altLang="en-US" sz="4000"/>
              <a:t>开办新业务模板（图</a:t>
            </a:r>
            <a:r>
              <a:rPr lang="en-US" altLang="zh-CN" sz="4000"/>
              <a:t>1.5)</a:t>
            </a:r>
          </a:p>
        </p:txBody>
      </p:sp>
      <p:pic>
        <p:nvPicPr>
          <p:cNvPr id="28677" name="Picture 5" descr="图片1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981076"/>
            <a:ext cx="7848600"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5890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5"/>
          <p:cNvSpPr>
            <a:spLocks noGrp="1" noChangeArrowheads="1"/>
          </p:cNvSpPr>
          <p:nvPr>
            <p:ph type="title"/>
          </p:nvPr>
        </p:nvSpPr>
        <p:spPr>
          <a:xfrm>
            <a:off x="1981200" y="274639"/>
            <a:ext cx="8229600" cy="777875"/>
          </a:xfrm>
        </p:spPr>
        <p:txBody>
          <a:bodyPr/>
          <a:lstStyle/>
          <a:p>
            <a:r>
              <a:rPr lang="zh-CN" altLang="en-US"/>
              <a:t>图</a:t>
            </a:r>
            <a:r>
              <a:rPr lang="en-US" altLang="zh-CN"/>
              <a:t>1.6</a:t>
            </a:r>
          </a:p>
        </p:txBody>
      </p:sp>
      <p:pic>
        <p:nvPicPr>
          <p:cNvPr id="30727" name="Picture 7" descr="图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1125538"/>
            <a:ext cx="8567737" cy="54721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8" name="AutoShape 8"/>
          <p:cNvSpPr>
            <a:spLocks noChangeArrowheads="1"/>
          </p:cNvSpPr>
          <p:nvPr/>
        </p:nvSpPr>
        <p:spPr bwMode="auto">
          <a:xfrm>
            <a:off x="5087939" y="4005263"/>
            <a:ext cx="2016125" cy="647700"/>
          </a:xfrm>
          <a:prstGeom prst="wedgeRoundRectCallout">
            <a:avLst>
              <a:gd name="adj1" fmla="val -98583"/>
              <a:gd name="adj2" fmla="val -172060"/>
              <a:gd name="adj3" fmla="val 16667"/>
            </a:avLst>
          </a:prstGeom>
          <a:solidFill>
            <a:schemeClr val="accent1"/>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公司保存的模板</a:t>
            </a:r>
          </a:p>
        </p:txBody>
      </p:sp>
    </p:spTree>
    <p:extLst>
      <p:ext uri="{BB962C8B-B14F-4D97-AF65-F5344CB8AC3E}">
        <p14:creationId xmlns:p14="http://schemas.microsoft.com/office/powerpoint/2010/main" val="3296686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Grp="1" noChangeArrowheads="1"/>
          </p:cNvSpPr>
          <p:nvPr>
            <p:ph type="title"/>
          </p:nvPr>
        </p:nvSpPr>
        <p:spPr>
          <a:xfrm>
            <a:off x="1981200" y="274639"/>
            <a:ext cx="8229600" cy="561975"/>
          </a:xfrm>
        </p:spPr>
        <p:txBody>
          <a:bodyPr/>
          <a:lstStyle/>
          <a:p>
            <a:r>
              <a:rPr lang="zh-CN" altLang="en-US" sz="4000"/>
              <a:t>图</a:t>
            </a:r>
            <a:r>
              <a:rPr lang="en-US" altLang="zh-CN" sz="4000"/>
              <a:t>1.7</a:t>
            </a:r>
          </a:p>
        </p:txBody>
      </p:sp>
      <p:pic>
        <p:nvPicPr>
          <p:cNvPr id="13319" name="Picture 7"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981076"/>
            <a:ext cx="8507413"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1714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274638"/>
            <a:ext cx="8229600" cy="850900"/>
          </a:xfrm>
        </p:spPr>
        <p:txBody>
          <a:bodyPr/>
          <a:lstStyle/>
          <a:p>
            <a:pPr algn="l"/>
            <a:r>
              <a:rPr lang="zh-CN" altLang="en-US"/>
              <a:t>项目向导的界面</a:t>
            </a:r>
          </a:p>
        </p:txBody>
      </p:sp>
      <p:sp>
        <p:nvSpPr>
          <p:cNvPr id="43011" name="Rectangle 3"/>
          <p:cNvSpPr>
            <a:spLocks noGrp="1" noChangeArrowheads="1"/>
          </p:cNvSpPr>
          <p:nvPr>
            <p:ph type="body" idx="1"/>
          </p:nvPr>
        </p:nvSpPr>
        <p:spPr>
          <a:xfrm>
            <a:off x="1981200" y="1341439"/>
            <a:ext cx="8229600" cy="4784725"/>
          </a:xfrm>
        </p:spPr>
        <p:txBody>
          <a:bodyPr/>
          <a:lstStyle/>
          <a:p>
            <a:r>
              <a:rPr lang="en-US" altLang="zh-CN" sz="2800" b="1">
                <a:solidFill>
                  <a:srgbClr val="FF33CC"/>
                </a:solidFill>
              </a:rPr>
              <a:t>Project</a:t>
            </a:r>
            <a:r>
              <a:rPr lang="zh-CN" altLang="en-US" sz="2800" b="1">
                <a:solidFill>
                  <a:srgbClr val="FF33CC"/>
                </a:solidFill>
              </a:rPr>
              <a:t>项目向导的界面</a:t>
            </a:r>
            <a:r>
              <a:rPr lang="en-US" altLang="zh-CN" sz="2800"/>
              <a:t>----</a:t>
            </a:r>
            <a:r>
              <a:rPr lang="zh-CN" altLang="en-US" sz="2800"/>
              <a:t>可以利用它创建精细的项目计划。可以使用项目向导执行许多与任务、资源和分配有关的常见操作 </a:t>
            </a:r>
          </a:p>
          <a:p>
            <a:endParaRPr lang="zh-CN" altLang="en-US" sz="2800"/>
          </a:p>
          <a:p>
            <a:r>
              <a:rPr lang="zh-CN" altLang="en-US" sz="2800" b="1">
                <a:solidFill>
                  <a:srgbClr val="FF33CC"/>
                </a:solidFill>
              </a:rPr>
              <a:t>显示项目向导</a:t>
            </a:r>
            <a:r>
              <a:rPr lang="en-US" altLang="zh-CN" sz="2800"/>
              <a:t>----</a:t>
            </a:r>
            <a:r>
              <a:rPr lang="zh-CN" altLang="en-US" sz="2800"/>
              <a:t>在</a:t>
            </a:r>
            <a:r>
              <a:rPr lang="en-US" altLang="zh-CN" sz="2800"/>
              <a:t>Project 2007</a:t>
            </a:r>
            <a:r>
              <a:rPr lang="zh-CN" altLang="en-US" sz="2800"/>
              <a:t>中，项目向导默认是关闭的，显示方法有两种：单击“视图”菜单中的“启用项目向导” </a:t>
            </a:r>
            <a:r>
              <a:rPr lang="en-US" altLang="zh-CN" sz="2800"/>
              <a:t>(</a:t>
            </a:r>
            <a:r>
              <a:rPr lang="zh-CN" altLang="en-US" sz="2800"/>
              <a:t>图</a:t>
            </a:r>
            <a:r>
              <a:rPr lang="en-US" altLang="zh-CN" sz="2800"/>
              <a:t>1.8) </a:t>
            </a:r>
            <a:r>
              <a:rPr lang="zh-CN" altLang="en-US" sz="2800"/>
              <a:t>；或者单击“工具”菜单中的“选项”，在“界面”选项卡中，勾选“显示项目向导”复选框。照此操作后，“项目向导”会显示在</a:t>
            </a:r>
            <a:r>
              <a:rPr lang="en-US" altLang="zh-CN" sz="2800"/>
              <a:t>Project</a:t>
            </a:r>
            <a:r>
              <a:rPr lang="zh-CN" altLang="en-US" sz="2800"/>
              <a:t>窗口的左窗格中</a:t>
            </a:r>
            <a:r>
              <a:rPr lang="en-US" altLang="zh-CN" sz="2800"/>
              <a:t>(</a:t>
            </a:r>
            <a:r>
              <a:rPr lang="zh-CN" altLang="en-US" sz="2800"/>
              <a:t>图</a:t>
            </a:r>
            <a:r>
              <a:rPr lang="en-US" altLang="zh-CN" sz="2800"/>
              <a:t>1.9)</a:t>
            </a:r>
          </a:p>
        </p:txBody>
      </p:sp>
    </p:spTree>
    <p:extLst>
      <p:ext uri="{BB962C8B-B14F-4D97-AF65-F5344CB8AC3E}">
        <p14:creationId xmlns:p14="http://schemas.microsoft.com/office/powerpoint/2010/main" val="421592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err="1" smtClean="0"/>
              <a:t>Bnbmb</a:t>
            </a:r>
            <a:endParaRPr lang="en-US" altLang="zh-CN" dirty="0" smtClean="0"/>
          </a:p>
          <a:p>
            <a:pPr lvl="1"/>
            <a:endParaRPr lang="zh-CN" altLang="en-US" dirty="0"/>
          </a:p>
        </p:txBody>
      </p:sp>
    </p:spTree>
    <p:extLst>
      <p:ext uri="{BB962C8B-B14F-4D97-AF65-F5344CB8AC3E}">
        <p14:creationId xmlns:p14="http://schemas.microsoft.com/office/powerpoint/2010/main" val="29468620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title"/>
          </p:nvPr>
        </p:nvSpPr>
        <p:spPr>
          <a:xfrm>
            <a:off x="1981200" y="274639"/>
            <a:ext cx="8229600" cy="561975"/>
          </a:xfrm>
        </p:spPr>
        <p:txBody>
          <a:bodyPr/>
          <a:lstStyle/>
          <a:p>
            <a:r>
              <a:rPr lang="zh-CN" altLang="en-US" sz="4000"/>
              <a:t>图</a:t>
            </a:r>
            <a:r>
              <a:rPr lang="en-US" altLang="zh-CN" sz="4000"/>
              <a:t>1.8A</a:t>
            </a:r>
          </a:p>
        </p:txBody>
      </p:sp>
      <p:pic>
        <p:nvPicPr>
          <p:cNvPr id="44038" name="Picture 6"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981076"/>
            <a:ext cx="8569325" cy="5472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0017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2" name="Rectangle 4"/>
          <p:cNvSpPr>
            <a:spLocks noGrp="1" noChangeArrowheads="1"/>
          </p:cNvSpPr>
          <p:nvPr>
            <p:ph type="title"/>
          </p:nvPr>
        </p:nvSpPr>
        <p:spPr>
          <a:xfrm>
            <a:off x="1981200" y="274639"/>
            <a:ext cx="8229600" cy="490537"/>
          </a:xfrm>
        </p:spPr>
        <p:txBody>
          <a:bodyPr/>
          <a:lstStyle/>
          <a:p>
            <a:r>
              <a:rPr lang="zh-CN" altLang="en-US" sz="2800"/>
              <a:t>图</a:t>
            </a:r>
            <a:r>
              <a:rPr lang="en-US" altLang="zh-CN" sz="2800"/>
              <a:t>1.8B</a:t>
            </a:r>
          </a:p>
        </p:txBody>
      </p:sp>
      <p:pic>
        <p:nvPicPr>
          <p:cNvPr id="263173"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r="45171" b="42090"/>
          <a:stretch>
            <a:fillRect/>
          </a:stretch>
        </p:blipFill>
        <p:spPr>
          <a:xfrm>
            <a:off x="1703389" y="1557339"/>
            <a:ext cx="4249737" cy="4276725"/>
          </a:xfrm>
        </p:spPr>
      </p:pic>
      <p:pic>
        <p:nvPicPr>
          <p:cNvPr id="263177" name="Picture 9" descr="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4200" y="981076"/>
            <a:ext cx="5003800" cy="4824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3175" name="Oval 7"/>
          <p:cNvSpPr>
            <a:spLocks noChangeArrowheads="1"/>
          </p:cNvSpPr>
          <p:nvPr/>
        </p:nvSpPr>
        <p:spPr bwMode="auto">
          <a:xfrm>
            <a:off x="5808663" y="3141664"/>
            <a:ext cx="1657350" cy="720725"/>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6160775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263177"/>
                                        </p:tgtEl>
                                        <p:attrNameLst>
                                          <p:attrName>style.visibility</p:attrName>
                                        </p:attrNameLst>
                                      </p:cBhvr>
                                      <p:to>
                                        <p:strVal val="visible"/>
                                      </p:to>
                                    </p:set>
                                    <p:anim calcmode="lin" valueType="num">
                                      <p:cBhvr additive="base">
                                        <p:cTn id="7" dur="2000" fill="hold"/>
                                        <p:tgtEl>
                                          <p:spTgt spid="263177"/>
                                        </p:tgtEl>
                                        <p:attrNameLst>
                                          <p:attrName>ppt_x</p:attrName>
                                        </p:attrNameLst>
                                      </p:cBhvr>
                                      <p:tavLst>
                                        <p:tav tm="0">
                                          <p:val>
                                            <p:strVal val="1+#ppt_w/2"/>
                                          </p:val>
                                        </p:tav>
                                        <p:tav tm="100000">
                                          <p:val>
                                            <p:strVal val="#ppt_x"/>
                                          </p:val>
                                        </p:tav>
                                      </p:tavLst>
                                    </p:anim>
                                    <p:anim calcmode="lin" valueType="num">
                                      <p:cBhvr additive="base">
                                        <p:cTn id="8" dur="2000" fill="hold"/>
                                        <p:tgtEl>
                                          <p:spTgt spid="26317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3175"/>
                                        </p:tgtEl>
                                        <p:attrNameLst>
                                          <p:attrName>style.visibility</p:attrName>
                                        </p:attrNameLst>
                                      </p:cBhvr>
                                      <p:to>
                                        <p:strVal val="visible"/>
                                      </p:to>
                                    </p:set>
                                    <p:anim calcmode="lin" valueType="num">
                                      <p:cBhvr additive="base">
                                        <p:cTn id="13" dur="500" fill="hold"/>
                                        <p:tgtEl>
                                          <p:spTgt spid="263175"/>
                                        </p:tgtEl>
                                        <p:attrNameLst>
                                          <p:attrName>ppt_x</p:attrName>
                                        </p:attrNameLst>
                                      </p:cBhvr>
                                      <p:tavLst>
                                        <p:tav tm="0">
                                          <p:val>
                                            <p:strVal val="#ppt_x"/>
                                          </p:val>
                                        </p:tav>
                                        <p:tav tm="100000">
                                          <p:val>
                                            <p:strVal val="#ppt_x"/>
                                          </p:val>
                                        </p:tav>
                                      </p:tavLst>
                                    </p:anim>
                                    <p:anim calcmode="lin" valueType="num">
                                      <p:cBhvr additive="base">
                                        <p:cTn id="14" dur="500" fill="hold"/>
                                        <p:tgtEl>
                                          <p:spTgt spid="263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1981201" y="274638"/>
            <a:ext cx="8291513" cy="201612"/>
          </a:xfrm>
        </p:spPr>
        <p:txBody>
          <a:bodyPr/>
          <a:lstStyle/>
          <a:p>
            <a:r>
              <a:rPr lang="zh-CN" altLang="en-US" sz="3200"/>
              <a:t>图</a:t>
            </a:r>
            <a:r>
              <a:rPr lang="en-US" altLang="zh-CN" sz="3200"/>
              <a:t>1.9(</a:t>
            </a:r>
            <a:r>
              <a:rPr lang="zh-CN" altLang="en-US" sz="3200"/>
              <a:t>显示向导窗格</a:t>
            </a:r>
            <a:r>
              <a:rPr lang="en-US" altLang="zh-CN" sz="3200"/>
              <a:t>)</a:t>
            </a:r>
          </a:p>
        </p:txBody>
      </p:sp>
      <p:pic>
        <p:nvPicPr>
          <p:cNvPr id="45062" name="Picture 6" descr="图片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8908"/>
          <a:stretch>
            <a:fillRect/>
          </a:stretch>
        </p:blipFill>
        <p:spPr>
          <a:xfrm>
            <a:off x="1919289" y="981076"/>
            <a:ext cx="7991475"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3" name="Oval 7"/>
          <p:cNvSpPr>
            <a:spLocks noChangeArrowheads="1"/>
          </p:cNvSpPr>
          <p:nvPr/>
        </p:nvSpPr>
        <p:spPr bwMode="auto">
          <a:xfrm>
            <a:off x="4583113" y="2502253"/>
            <a:ext cx="5326062" cy="1493133"/>
          </a:xfrm>
          <a:prstGeom prst="ellipse">
            <a:avLst/>
          </a:prstGeom>
          <a:solidFill>
            <a:srgbClr val="99CC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a:t>PROJECT</a:t>
            </a:r>
            <a:r>
              <a:rPr lang="zh-CN" altLang="en-US"/>
              <a:t>最常用</a:t>
            </a:r>
            <a:r>
              <a:rPr lang="en-US" altLang="zh-CN"/>
              <a:t>4</a:t>
            </a:r>
            <a:r>
              <a:rPr lang="zh-CN" altLang="en-US"/>
              <a:t>个子区</a:t>
            </a:r>
            <a:r>
              <a:rPr lang="en-US" altLang="zh-CN"/>
              <a:t>:</a:t>
            </a:r>
            <a:r>
              <a:rPr lang="zh-CN" altLang="en-US"/>
              <a:t>任务、资源、跟踪、报表</a:t>
            </a:r>
          </a:p>
          <a:p>
            <a:pPr>
              <a:spcBef>
                <a:spcPct val="50000"/>
              </a:spcBef>
            </a:pPr>
            <a:r>
              <a:rPr lang="zh-CN" altLang="en-US"/>
              <a:t>可以用 项目向导菜单</a:t>
            </a:r>
          </a:p>
        </p:txBody>
      </p:sp>
      <p:sp>
        <p:nvSpPr>
          <p:cNvPr id="45064" name="AutoShape 8"/>
          <p:cNvSpPr>
            <a:spLocks noChangeArrowheads="1"/>
          </p:cNvSpPr>
          <p:nvPr/>
        </p:nvSpPr>
        <p:spPr bwMode="auto">
          <a:xfrm>
            <a:off x="4872039" y="5229226"/>
            <a:ext cx="2016125" cy="504825"/>
          </a:xfrm>
          <a:prstGeom prst="wedgeRoundRectCallout">
            <a:avLst>
              <a:gd name="adj1" fmla="val -119606"/>
              <a:gd name="adj2" fmla="val -262894"/>
              <a:gd name="adj3" fmla="val 16667"/>
            </a:avLst>
          </a:prstGeom>
          <a:solidFill>
            <a:schemeClr val="accent1"/>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hlinkClick r:id="rId3" action="ppaction://hlinkfile"/>
              </a:rPr>
              <a:t>向导</a:t>
            </a:r>
            <a:r>
              <a:rPr lang="zh-CN" altLang="en-US"/>
              <a:t>窗格</a:t>
            </a:r>
          </a:p>
        </p:txBody>
      </p:sp>
      <p:sp>
        <p:nvSpPr>
          <p:cNvPr id="45065" name="Line 9"/>
          <p:cNvSpPr>
            <a:spLocks noChangeShapeType="1"/>
          </p:cNvSpPr>
          <p:nvPr/>
        </p:nvSpPr>
        <p:spPr bwMode="auto">
          <a:xfrm flipH="1" flipV="1">
            <a:off x="2495551" y="1844675"/>
            <a:ext cx="2879725" cy="8636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52215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4"/>
                                        </p:tgtEl>
                                        <p:attrNameLst>
                                          <p:attrName>style.visibility</p:attrName>
                                        </p:attrNameLst>
                                      </p:cBhvr>
                                      <p:to>
                                        <p:strVal val="visible"/>
                                      </p:to>
                                    </p:set>
                                    <p:anim calcmode="lin" valueType="num">
                                      <p:cBhvr additive="base">
                                        <p:cTn id="7" dur="1000" fill="hold"/>
                                        <p:tgtEl>
                                          <p:spTgt spid="45064"/>
                                        </p:tgtEl>
                                        <p:attrNameLst>
                                          <p:attrName>ppt_x</p:attrName>
                                        </p:attrNameLst>
                                      </p:cBhvr>
                                      <p:tavLst>
                                        <p:tav tm="0">
                                          <p:val>
                                            <p:strVal val="#ppt_x"/>
                                          </p:val>
                                        </p:tav>
                                        <p:tav tm="100000">
                                          <p:val>
                                            <p:strVal val="#ppt_x"/>
                                          </p:val>
                                        </p:tav>
                                      </p:tavLst>
                                    </p:anim>
                                    <p:anim calcmode="lin" valueType="num">
                                      <p:cBhvr additive="base">
                                        <p:cTn id="8" dur="10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065"/>
                                        </p:tgtEl>
                                        <p:attrNameLst>
                                          <p:attrName>style.visibility</p:attrName>
                                        </p:attrNameLst>
                                      </p:cBhvr>
                                      <p:to>
                                        <p:strVal val="visible"/>
                                      </p:to>
                                    </p:set>
                                    <p:anim calcmode="lin" valueType="num">
                                      <p:cBhvr additive="base">
                                        <p:cTn id="13" dur="1000" fill="hold"/>
                                        <p:tgtEl>
                                          <p:spTgt spid="45065"/>
                                        </p:tgtEl>
                                        <p:attrNameLst>
                                          <p:attrName>ppt_x</p:attrName>
                                        </p:attrNameLst>
                                      </p:cBhvr>
                                      <p:tavLst>
                                        <p:tav tm="0">
                                          <p:val>
                                            <p:strVal val="1+#ppt_w/2"/>
                                          </p:val>
                                        </p:tav>
                                        <p:tav tm="100000">
                                          <p:val>
                                            <p:strVal val="#ppt_x"/>
                                          </p:val>
                                        </p:tav>
                                      </p:tavLst>
                                    </p:anim>
                                    <p:anim calcmode="lin" valueType="num">
                                      <p:cBhvr additive="base">
                                        <p:cTn id="14" dur="1000" fill="hold"/>
                                        <p:tgtEl>
                                          <p:spTgt spid="4506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5063"/>
                                        </p:tgtEl>
                                        <p:attrNameLst>
                                          <p:attrName>style.visibility</p:attrName>
                                        </p:attrNameLst>
                                      </p:cBhvr>
                                      <p:to>
                                        <p:strVal val="visible"/>
                                      </p:to>
                                    </p:set>
                                    <p:anim calcmode="lin" valueType="num">
                                      <p:cBhvr additive="base">
                                        <p:cTn id="17" dur="1000" fill="hold"/>
                                        <p:tgtEl>
                                          <p:spTgt spid="45063"/>
                                        </p:tgtEl>
                                        <p:attrNameLst>
                                          <p:attrName>ppt_x</p:attrName>
                                        </p:attrNameLst>
                                      </p:cBhvr>
                                      <p:tavLst>
                                        <p:tav tm="0">
                                          <p:val>
                                            <p:strVal val="1+#ppt_w/2"/>
                                          </p:val>
                                        </p:tav>
                                        <p:tav tm="100000">
                                          <p:val>
                                            <p:strVal val="#ppt_x"/>
                                          </p:val>
                                        </p:tav>
                                      </p:tavLst>
                                    </p:anim>
                                    <p:anim calcmode="lin" valueType="num">
                                      <p:cBhvr additive="base">
                                        <p:cTn id="18" dur="1000" fill="hold"/>
                                        <p:tgtEl>
                                          <p:spTgt spid="450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nimBg="1"/>
      <p:bldP spid="45064" grpId="0" animBg="1"/>
      <p:bldP spid="450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847850" y="549275"/>
            <a:ext cx="8229600" cy="490538"/>
          </a:xfrm>
        </p:spPr>
        <p:txBody>
          <a:bodyPr/>
          <a:lstStyle/>
          <a:p>
            <a:r>
              <a:rPr lang="en-US" altLang="zh-CN" sz="4000">
                <a:solidFill>
                  <a:srgbClr val="FF33CC"/>
                </a:solidFill>
              </a:rPr>
              <a:t>Project </a:t>
            </a:r>
            <a:r>
              <a:rPr lang="zh-CN" altLang="en-US" sz="4000">
                <a:solidFill>
                  <a:srgbClr val="FF33CC"/>
                </a:solidFill>
              </a:rPr>
              <a:t>的“视图”</a:t>
            </a:r>
          </a:p>
        </p:txBody>
      </p:sp>
      <p:sp>
        <p:nvSpPr>
          <p:cNvPr id="54275" name="Rectangle 3"/>
          <p:cNvSpPr>
            <a:spLocks noGrp="1" noChangeArrowheads="1"/>
          </p:cNvSpPr>
          <p:nvPr>
            <p:ph type="body" idx="1"/>
          </p:nvPr>
        </p:nvSpPr>
        <p:spPr>
          <a:xfrm>
            <a:off x="1981200" y="1125539"/>
            <a:ext cx="8229600" cy="5000625"/>
          </a:xfrm>
        </p:spPr>
        <p:txBody>
          <a:bodyPr/>
          <a:lstStyle/>
          <a:p>
            <a:pPr>
              <a:lnSpc>
                <a:spcPct val="90000"/>
              </a:lnSpc>
            </a:pPr>
            <a:endParaRPr lang="en-US" altLang="zh-CN" sz="2400"/>
          </a:p>
          <a:p>
            <a:pPr>
              <a:lnSpc>
                <a:spcPct val="90000"/>
              </a:lnSpc>
              <a:buFont typeface="Wingdings" panose="05000000000000000000" pitchFamily="2" charset="2"/>
              <a:buChar char="Ø"/>
            </a:pPr>
            <a:r>
              <a:rPr lang="en-US" altLang="zh-CN" sz="2400"/>
              <a:t>Project</a:t>
            </a:r>
            <a:r>
              <a:rPr lang="zh-CN" altLang="en-US" sz="2400"/>
              <a:t>的视图</a:t>
            </a:r>
            <a:r>
              <a:rPr lang="en-US" altLang="zh-CN" sz="2400"/>
              <a:t>---</a:t>
            </a:r>
            <a:r>
              <a:rPr lang="zh-CN" altLang="en-US" sz="2400"/>
              <a:t>即</a:t>
            </a:r>
            <a:r>
              <a:rPr lang="en-US" altLang="zh-CN" sz="2400"/>
              <a:t>Project</a:t>
            </a:r>
            <a:r>
              <a:rPr lang="zh-CN" altLang="en-US" sz="2400"/>
              <a:t>工作区域显示的内容。</a:t>
            </a:r>
          </a:p>
          <a:p>
            <a:pPr>
              <a:lnSpc>
                <a:spcPct val="90000"/>
              </a:lnSpc>
              <a:buFont typeface="Wingdings" panose="05000000000000000000" pitchFamily="2" charset="2"/>
              <a:buChar char="Ø"/>
            </a:pPr>
            <a:r>
              <a:rPr lang="en-US" altLang="zh-CN" sz="2400"/>
              <a:t>Project</a:t>
            </a:r>
            <a:r>
              <a:rPr lang="zh-CN" altLang="en-US" sz="2400"/>
              <a:t>包含若干视图，但通常一次只使用一个</a:t>
            </a:r>
            <a:r>
              <a:rPr lang="en-US" altLang="zh-CN" sz="2400"/>
              <a:t>(</a:t>
            </a:r>
            <a:r>
              <a:rPr lang="zh-CN" altLang="en-US" sz="2400"/>
              <a:t>有时是两个</a:t>
            </a:r>
            <a:r>
              <a:rPr lang="en-US" altLang="zh-CN" sz="2400"/>
              <a:t>)</a:t>
            </a:r>
            <a:r>
              <a:rPr lang="zh-CN" altLang="en-US" sz="2400"/>
              <a:t>视图。使用视图输入、编辑、分析和显示项目信息。</a:t>
            </a:r>
          </a:p>
          <a:p>
            <a:pPr>
              <a:lnSpc>
                <a:spcPct val="90000"/>
              </a:lnSpc>
              <a:buFont typeface="Wingdings" panose="05000000000000000000" pitchFamily="2" charset="2"/>
              <a:buChar char="Ø"/>
            </a:pPr>
            <a:r>
              <a:rPr lang="zh-CN" altLang="en-US" sz="2400"/>
              <a:t>默认视图</a:t>
            </a:r>
            <a:r>
              <a:rPr lang="en-US" altLang="zh-CN" sz="2400"/>
              <a:t>(Project</a:t>
            </a:r>
            <a:r>
              <a:rPr lang="zh-CN" altLang="en-US" sz="2400"/>
              <a:t>启动时所见</a:t>
            </a:r>
            <a:r>
              <a:rPr lang="en-US" altLang="zh-CN" sz="2400"/>
              <a:t>)</a:t>
            </a:r>
            <a:r>
              <a:rPr lang="zh-CN" altLang="en-US" sz="2400"/>
              <a:t>是“甘特图”视图，如图</a:t>
            </a:r>
            <a:r>
              <a:rPr lang="en-US" altLang="zh-CN" sz="2400"/>
              <a:t>1.10</a:t>
            </a:r>
            <a:r>
              <a:rPr lang="zh-CN" altLang="en-US" sz="2400"/>
              <a:t>所示。也可以在视图菜单中选甘特图，表项“项”。</a:t>
            </a:r>
          </a:p>
          <a:p>
            <a:pPr>
              <a:lnSpc>
                <a:spcPct val="90000"/>
              </a:lnSpc>
              <a:buFont typeface="Wingdings" panose="05000000000000000000" pitchFamily="2" charset="2"/>
              <a:buChar char="u"/>
            </a:pPr>
            <a:r>
              <a:rPr lang="zh-CN" altLang="en-US" sz="2400"/>
              <a:t>图示</a:t>
            </a:r>
            <a:r>
              <a:rPr lang="en-US" altLang="zh-CN" sz="2400"/>
              <a:t>1.11</a:t>
            </a:r>
            <a:r>
              <a:rPr lang="zh-CN" altLang="en-US" sz="2400"/>
              <a:t>，表项有多项选择。当表项选“成本”时，图</a:t>
            </a:r>
            <a:r>
              <a:rPr lang="en-US" altLang="zh-CN" sz="2400"/>
              <a:t>1.12</a:t>
            </a:r>
          </a:p>
          <a:p>
            <a:pPr>
              <a:lnSpc>
                <a:spcPct val="90000"/>
              </a:lnSpc>
              <a:buFont typeface="Wingdings" panose="05000000000000000000" pitchFamily="2" charset="2"/>
              <a:buChar char="Ø"/>
            </a:pPr>
            <a:r>
              <a:rPr lang="zh-CN" altLang="en-US" sz="2400"/>
              <a:t>常用的视图“资源工作表”，图</a:t>
            </a:r>
            <a:r>
              <a:rPr lang="en-US" altLang="zh-CN" sz="2400"/>
              <a:t>1.13</a:t>
            </a:r>
          </a:p>
          <a:p>
            <a:pPr>
              <a:lnSpc>
                <a:spcPct val="90000"/>
              </a:lnSpc>
              <a:buFont typeface="Wingdings" panose="05000000000000000000" pitchFamily="2" charset="2"/>
              <a:buChar char="Ø"/>
            </a:pPr>
            <a:r>
              <a:rPr lang="zh-CN" altLang="en-US" sz="2400"/>
              <a:t>常用的视图“任务工作表”图</a:t>
            </a:r>
            <a:r>
              <a:rPr lang="en-US" altLang="zh-CN" sz="2400"/>
              <a:t>1.15</a:t>
            </a:r>
          </a:p>
          <a:p>
            <a:pPr>
              <a:lnSpc>
                <a:spcPct val="90000"/>
              </a:lnSpc>
              <a:buFont typeface="Wingdings" panose="05000000000000000000" pitchFamily="2" charset="2"/>
              <a:buChar char="Ø"/>
            </a:pPr>
            <a:r>
              <a:rPr lang="zh-CN" altLang="en-US" sz="2400"/>
              <a:t>常用视图“网络图”，图</a:t>
            </a:r>
            <a:r>
              <a:rPr lang="en-US" altLang="zh-CN" sz="2400"/>
              <a:t>1.16</a:t>
            </a:r>
          </a:p>
          <a:p>
            <a:pPr>
              <a:lnSpc>
                <a:spcPct val="90000"/>
              </a:lnSpc>
              <a:buFont typeface="Wingdings" panose="05000000000000000000" pitchFamily="2" charset="2"/>
              <a:buChar char="Ø"/>
            </a:pPr>
            <a:endParaRPr lang="en-US" altLang="zh-CN" sz="2400"/>
          </a:p>
        </p:txBody>
      </p:sp>
    </p:spTree>
    <p:extLst>
      <p:ext uri="{BB962C8B-B14F-4D97-AF65-F5344CB8AC3E}">
        <p14:creationId xmlns:p14="http://schemas.microsoft.com/office/powerpoint/2010/main" val="193043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a:xfrm>
            <a:off x="1981200" y="274638"/>
            <a:ext cx="8229600" cy="417512"/>
          </a:xfrm>
        </p:spPr>
        <p:txBody>
          <a:bodyPr/>
          <a:lstStyle/>
          <a:p>
            <a:r>
              <a:rPr lang="zh-CN" altLang="en-US" sz="3200"/>
              <a:t>甘特图（图</a:t>
            </a:r>
            <a:r>
              <a:rPr lang="en-US" altLang="zh-CN" sz="3200"/>
              <a:t>1.10)</a:t>
            </a:r>
          </a:p>
        </p:txBody>
      </p:sp>
      <p:pic>
        <p:nvPicPr>
          <p:cNvPr id="46087" name="Picture 7"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8" y="765176"/>
            <a:ext cx="8223250"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6541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a:xfrm>
            <a:off x="1981200" y="274639"/>
            <a:ext cx="8229600" cy="561975"/>
          </a:xfrm>
        </p:spPr>
        <p:txBody>
          <a:bodyPr/>
          <a:lstStyle/>
          <a:p>
            <a:r>
              <a:rPr lang="zh-CN" altLang="en-US" sz="4000"/>
              <a:t>甘特图（图</a:t>
            </a:r>
            <a:r>
              <a:rPr lang="en-US" altLang="zh-CN" sz="4000"/>
              <a:t>1.11</a:t>
            </a:r>
            <a:r>
              <a:rPr lang="zh-CN" altLang="en-US" sz="4000"/>
              <a:t>）</a:t>
            </a:r>
          </a:p>
        </p:txBody>
      </p:sp>
      <p:pic>
        <p:nvPicPr>
          <p:cNvPr id="47110" name="Picture 6"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908050"/>
            <a:ext cx="8640763" cy="554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373225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a:xfrm>
            <a:off x="1981200" y="274639"/>
            <a:ext cx="8229600" cy="490537"/>
          </a:xfrm>
        </p:spPr>
        <p:txBody>
          <a:bodyPr/>
          <a:lstStyle/>
          <a:p>
            <a:r>
              <a:rPr lang="zh-CN" altLang="en-US" sz="2800"/>
              <a:t>表项选“成本”时，数据区会显示成本（图</a:t>
            </a:r>
            <a:r>
              <a:rPr lang="en-US" altLang="zh-CN" sz="2800"/>
              <a:t>1.12)</a:t>
            </a:r>
          </a:p>
        </p:txBody>
      </p:sp>
      <p:pic>
        <p:nvPicPr>
          <p:cNvPr id="56326" name="Picture 6"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981076"/>
            <a:ext cx="8569325"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23204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a:xfrm>
            <a:off x="1981200" y="274638"/>
            <a:ext cx="8229600" cy="633412"/>
          </a:xfrm>
        </p:spPr>
        <p:txBody>
          <a:bodyPr/>
          <a:lstStyle/>
          <a:p>
            <a:r>
              <a:rPr lang="zh-CN" altLang="en-US" sz="2800"/>
              <a:t>资源工作表（图</a:t>
            </a:r>
            <a:r>
              <a:rPr lang="en-US" altLang="zh-CN" sz="2800"/>
              <a:t>1.13)</a:t>
            </a:r>
          </a:p>
        </p:txBody>
      </p:sp>
      <p:pic>
        <p:nvPicPr>
          <p:cNvPr id="57352" name="Picture 8"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8214" y="908051"/>
            <a:ext cx="7991475" cy="5578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57895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1981200" y="274638"/>
            <a:ext cx="8229600" cy="417512"/>
          </a:xfrm>
        </p:spPr>
        <p:txBody>
          <a:bodyPr/>
          <a:lstStyle/>
          <a:p>
            <a:r>
              <a:rPr lang="zh-CN" altLang="en-US" sz="2800"/>
              <a:t>任务工作表选项在其它视图中，图示</a:t>
            </a:r>
            <a:r>
              <a:rPr lang="en-US" altLang="zh-CN" sz="2800"/>
              <a:t>1.14</a:t>
            </a:r>
          </a:p>
        </p:txBody>
      </p:sp>
      <p:pic>
        <p:nvPicPr>
          <p:cNvPr id="63495" name="Picture 7"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981076"/>
            <a:ext cx="8353425"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26879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a:xfrm>
            <a:off x="1981200" y="274639"/>
            <a:ext cx="8229600" cy="706437"/>
          </a:xfrm>
        </p:spPr>
        <p:txBody>
          <a:bodyPr/>
          <a:lstStyle/>
          <a:p>
            <a:r>
              <a:rPr lang="zh-CN" altLang="en-US" sz="2800"/>
              <a:t>任务工作表（图</a:t>
            </a:r>
            <a:r>
              <a:rPr lang="en-US" altLang="zh-CN" sz="2800"/>
              <a:t>1.15)</a:t>
            </a:r>
          </a:p>
        </p:txBody>
      </p:sp>
      <p:pic>
        <p:nvPicPr>
          <p:cNvPr id="58374" name="Picture 6"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836614"/>
            <a:ext cx="8604250" cy="583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34305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DD7"/>
        </a:solidFill>
        <a:effectLst/>
      </p:bgPr>
    </p:bg>
    <p:spTree>
      <p:nvGrpSpPr>
        <p:cNvPr id="1" name=""/>
        <p:cNvGrpSpPr/>
        <p:nvPr/>
      </p:nvGrpSpPr>
      <p:grpSpPr>
        <a:xfrm>
          <a:off x="0" y="0"/>
          <a:ext cx="0" cy="0"/>
          <a:chOff x="0" y="0"/>
          <a:chExt cx="0" cy="0"/>
        </a:xfrm>
      </p:grpSpPr>
      <p:sp>
        <p:nvSpPr>
          <p:cNvPr id="28675" name="Rectangle 4"/>
          <p:cNvSpPr>
            <a:spLocks noGrp="1" noChangeArrowheads="1"/>
          </p:cNvSpPr>
          <p:nvPr>
            <p:ph type="body" sz="quarter" idx="10"/>
          </p:nvPr>
        </p:nvSpPr>
        <p:spPr/>
        <p:txBody>
          <a:bodyPr/>
          <a:lstStyle/>
          <a:p>
            <a:pPr eaLnBrk="1" hangingPunct="1"/>
            <a:r>
              <a:rPr lang="en-US" altLang="zh-CN" sz="2000" dirty="0"/>
              <a:t>Speaker Name </a:t>
            </a:r>
            <a:r>
              <a:rPr lang="zh-CN" altLang="en-US" sz="2000" dirty="0"/>
              <a:t>演讲人</a:t>
            </a:r>
          </a:p>
          <a:p>
            <a:pPr eaLnBrk="1" hangingPunct="1"/>
            <a:r>
              <a:rPr lang="en-US" altLang="zh-CN" sz="2000" dirty="0"/>
              <a:t>Title</a:t>
            </a:r>
            <a:r>
              <a:rPr lang="zh-CN" altLang="en-US" sz="2000" dirty="0"/>
              <a:t>职位</a:t>
            </a:r>
          </a:p>
          <a:p>
            <a:pPr eaLnBrk="1" hangingPunct="1"/>
            <a:r>
              <a:rPr lang="zh-CN" altLang="en-US" sz="2000" dirty="0"/>
              <a:t>英文：</a:t>
            </a:r>
            <a:r>
              <a:rPr lang="en-US" altLang="zh-CN" sz="2000" dirty="0" err="1"/>
              <a:t>Frutiger</a:t>
            </a:r>
            <a:r>
              <a:rPr lang="en-US" altLang="zh-CN" sz="2000" dirty="0"/>
              <a:t> 55 Roman 20pt</a:t>
            </a:r>
            <a:r>
              <a:rPr lang="zh-CN" altLang="en-US" sz="2000" dirty="0"/>
              <a:t>；中文： 黑体简 </a:t>
            </a:r>
            <a:r>
              <a:rPr lang="en-US" altLang="zh-CN" sz="2000" dirty="0"/>
              <a:t>20pt</a:t>
            </a:r>
          </a:p>
        </p:txBody>
      </p:sp>
      <p:sp>
        <p:nvSpPr>
          <p:cNvPr id="5" name="日期占位符 4"/>
          <p:cNvSpPr>
            <a:spLocks noGrp="1"/>
          </p:cNvSpPr>
          <p:nvPr>
            <p:ph type="dt" sz="half" idx="4294967295"/>
          </p:nvPr>
        </p:nvSpPr>
        <p:spPr>
          <a:xfrm>
            <a:off x="0" y="3694113"/>
            <a:ext cx="2844800" cy="476250"/>
          </a:xfrm>
          <a:prstGeom prst="rect">
            <a:avLst/>
          </a:prstGeom>
        </p:spPr>
        <p:txBody>
          <a:bodyPr/>
          <a:lstStyle/>
          <a:p>
            <a:pPr>
              <a:defRPr/>
            </a:pPr>
            <a:r>
              <a:rPr lang="en-US" altLang="zh-CN" smtClean="0"/>
              <a:t>2014/9/10</a:t>
            </a:r>
            <a:endParaRPr lang="en-US" altLang="zh-CN"/>
          </a:p>
        </p:txBody>
      </p:sp>
      <p:sp>
        <p:nvSpPr>
          <p:cNvPr id="28674" name="Rectangle 3"/>
          <p:cNvSpPr>
            <a:spLocks noGrp="1" noChangeArrowheads="1"/>
          </p:cNvSpPr>
          <p:nvPr>
            <p:ph type="ctrTitle" idx="4294967295"/>
          </p:nvPr>
        </p:nvSpPr>
        <p:spPr>
          <a:xfrm>
            <a:off x="0" y="1909763"/>
            <a:ext cx="8734425" cy="1944687"/>
          </a:xfrm>
          <a:prstGeom prst="rect">
            <a:avLst/>
          </a:prstGeom>
        </p:spPr>
        <p:txBody>
          <a:bodyPr/>
          <a:lstStyle/>
          <a:p>
            <a:pPr eaLnBrk="1" hangingPunct="1"/>
            <a:r>
              <a:rPr lang="en-US" altLang="zh-CN" dirty="0" smtClean="0"/>
              <a:t>Title</a:t>
            </a:r>
            <a:r>
              <a:rPr lang="zh-CN" altLang="en-US" dirty="0" smtClean="0"/>
              <a:t>主标题</a:t>
            </a:r>
            <a:r>
              <a:rPr lang="en-US" altLang="zh-CN" dirty="0" smtClean="0"/>
              <a:t>,</a:t>
            </a:r>
            <a:br>
              <a:rPr lang="en-US" altLang="zh-CN" dirty="0" smtClean="0"/>
            </a:br>
            <a:r>
              <a:rPr lang="zh-CN" altLang="en-US" dirty="0" smtClean="0"/>
              <a:t>英文：</a:t>
            </a:r>
            <a:r>
              <a:rPr lang="en-US" altLang="zh-CN" dirty="0" err="1" smtClean="0"/>
              <a:t>Frutiger</a:t>
            </a:r>
            <a:r>
              <a:rPr lang="en-US" altLang="zh-CN" dirty="0" smtClean="0"/>
              <a:t> 65 Bold 40pt </a:t>
            </a:r>
            <a:r>
              <a:rPr lang="zh-CN" altLang="en-US" dirty="0" smtClean="0"/>
              <a:t>中文：黑体简 加粗 </a:t>
            </a:r>
            <a:r>
              <a:rPr lang="en-US" altLang="zh-CN" dirty="0" smtClean="0"/>
              <a:t>40pt</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a:xfrm>
            <a:off x="1981200" y="274639"/>
            <a:ext cx="8229600" cy="490537"/>
          </a:xfrm>
        </p:spPr>
        <p:txBody>
          <a:bodyPr/>
          <a:lstStyle/>
          <a:p>
            <a:pPr algn="l"/>
            <a:r>
              <a:rPr lang="zh-CN" altLang="en-US" sz="4000"/>
              <a:t>网络图（图</a:t>
            </a:r>
            <a:r>
              <a:rPr lang="en-US" altLang="zh-CN" sz="4000"/>
              <a:t>1.16)</a:t>
            </a:r>
          </a:p>
        </p:txBody>
      </p:sp>
      <p:pic>
        <p:nvPicPr>
          <p:cNvPr id="901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694" b="7716"/>
          <a:stretch>
            <a:fillRect/>
          </a:stretch>
        </p:blipFill>
        <p:spPr>
          <a:xfrm>
            <a:off x="1919288" y="1052514"/>
            <a:ext cx="8172450" cy="5616575"/>
          </a:xfrm>
        </p:spPr>
      </p:pic>
    </p:spTree>
    <p:extLst>
      <p:ext uri="{BB962C8B-B14F-4D97-AF65-F5344CB8AC3E}">
        <p14:creationId xmlns:p14="http://schemas.microsoft.com/office/powerpoint/2010/main" val="11424318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a:t>练习</a:t>
            </a:r>
          </a:p>
        </p:txBody>
      </p:sp>
      <p:sp>
        <p:nvSpPr>
          <p:cNvPr id="86019" name="Rectangle 3"/>
          <p:cNvSpPr>
            <a:spLocks noGrp="1" noChangeArrowheads="1"/>
          </p:cNvSpPr>
          <p:nvPr>
            <p:ph type="body" idx="1"/>
          </p:nvPr>
        </p:nvSpPr>
        <p:spPr/>
        <p:txBody>
          <a:bodyPr/>
          <a:lstStyle/>
          <a:p>
            <a:pPr>
              <a:buFontTx/>
              <a:buNone/>
            </a:pPr>
            <a:r>
              <a:rPr lang="zh-CN" altLang="en-US">
                <a:hlinkClick r:id="rId2" action="ppaction://hlinkfile"/>
              </a:rPr>
              <a:t>常用视图</a:t>
            </a:r>
            <a:endParaRPr lang="zh-CN" altLang="en-US"/>
          </a:p>
          <a:p>
            <a:pPr>
              <a:buFontTx/>
              <a:buNone/>
            </a:pPr>
            <a:endParaRPr lang="en-US" altLang="zh-CN"/>
          </a:p>
        </p:txBody>
      </p:sp>
    </p:spTree>
    <p:extLst>
      <p:ext uri="{BB962C8B-B14F-4D97-AF65-F5344CB8AC3E}">
        <p14:creationId xmlns:p14="http://schemas.microsoft.com/office/powerpoint/2010/main" val="4138845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zh-CN" altLang="en-US"/>
              <a:t>二、创建新项目计划</a:t>
            </a:r>
          </a:p>
        </p:txBody>
      </p:sp>
      <p:sp>
        <p:nvSpPr>
          <p:cNvPr id="66563" name="Rectangle 3"/>
          <p:cNvSpPr>
            <a:spLocks noGrp="1" noChangeArrowheads="1"/>
          </p:cNvSpPr>
          <p:nvPr>
            <p:ph type="body" idx="1"/>
          </p:nvPr>
        </p:nvSpPr>
        <p:spPr/>
        <p:txBody>
          <a:bodyPr/>
          <a:lstStyle/>
          <a:p>
            <a:pPr marL="609600" indent="-609600">
              <a:buFontTx/>
              <a:buAutoNum type="arabicPeriod"/>
            </a:pPr>
            <a:r>
              <a:rPr lang="zh-CN" altLang="en-US"/>
              <a:t>定义项目信息</a:t>
            </a:r>
          </a:p>
          <a:p>
            <a:pPr marL="609600" indent="-609600">
              <a:buNone/>
            </a:pPr>
            <a:r>
              <a:rPr lang="zh-CN" altLang="en-US"/>
              <a:t>图示</a:t>
            </a:r>
            <a:r>
              <a:rPr lang="en-US" altLang="zh-CN"/>
              <a:t>2.1  </a:t>
            </a:r>
            <a:r>
              <a:rPr lang="zh-CN" altLang="en-US"/>
              <a:t>图示</a:t>
            </a:r>
            <a:r>
              <a:rPr lang="en-US" altLang="zh-CN"/>
              <a:t>2.2</a:t>
            </a:r>
          </a:p>
          <a:p>
            <a:pPr marL="609600" indent="-609600">
              <a:buNone/>
            </a:pPr>
            <a:endParaRPr lang="en-US" altLang="zh-CN"/>
          </a:p>
          <a:p>
            <a:pPr marL="609600" indent="-609600">
              <a:buNone/>
            </a:pPr>
            <a:endParaRPr lang="en-US" altLang="zh-CN"/>
          </a:p>
          <a:p>
            <a:pPr marL="609600" indent="-609600">
              <a:buNone/>
            </a:pPr>
            <a:r>
              <a:rPr lang="en-US" altLang="zh-CN"/>
              <a:t>2.</a:t>
            </a:r>
            <a:r>
              <a:rPr lang="zh-CN" altLang="en-US"/>
              <a:t>定义项目日历</a:t>
            </a:r>
          </a:p>
          <a:p>
            <a:pPr marL="609600" indent="-609600">
              <a:buNone/>
            </a:pPr>
            <a:r>
              <a:rPr lang="zh-CN" altLang="en-US"/>
              <a:t>图示</a:t>
            </a:r>
            <a:r>
              <a:rPr lang="en-US" altLang="zh-CN"/>
              <a:t>2.3 </a:t>
            </a:r>
            <a:r>
              <a:rPr lang="zh-CN" altLang="en-US"/>
              <a:t>图示</a:t>
            </a:r>
            <a:r>
              <a:rPr lang="en-US" altLang="zh-CN"/>
              <a:t>2.4  </a:t>
            </a:r>
            <a:r>
              <a:rPr lang="zh-CN" altLang="en-US"/>
              <a:t>图示</a:t>
            </a:r>
            <a:r>
              <a:rPr lang="en-US" altLang="zh-CN"/>
              <a:t>2.5  </a:t>
            </a:r>
            <a:r>
              <a:rPr lang="zh-CN" altLang="en-US"/>
              <a:t>图示</a:t>
            </a:r>
            <a:r>
              <a:rPr lang="en-US" altLang="zh-CN"/>
              <a:t>2.6   </a:t>
            </a:r>
            <a:r>
              <a:rPr lang="zh-CN" altLang="en-US"/>
              <a:t>图示</a:t>
            </a:r>
            <a:r>
              <a:rPr lang="en-US" altLang="zh-CN"/>
              <a:t>2.7</a:t>
            </a:r>
            <a:r>
              <a:rPr lang="zh-CN" altLang="en-US"/>
              <a:t>图示</a:t>
            </a:r>
            <a:r>
              <a:rPr lang="en-US" altLang="zh-CN"/>
              <a:t>2.8</a:t>
            </a:r>
          </a:p>
          <a:p>
            <a:pPr marL="609600" indent="-609600">
              <a:buNone/>
            </a:pPr>
            <a:endParaRPr lang="en-US" altLang="zh-CN"/>
          </a:p>
        </p:txBody>
      </p:sp>
    </p:spTree>
    <p:extLst>
      <p:ext uri="{BB962C8B-B14F-4D97-AF65-F5344CB8AC3E}">
        <p14:creationId xmlns:p14="http://schemas.microsoft.com/office/powerpoint/2010/main" val="1842546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title"/>
          </p:nvPr>
        </p:nvSpPr>
        <p:spPr>
          <a:xfrm>
            <a:off x="1981200" y="274638"/>
            <a:ext cx="8229600" cy="417512"/>
          </a:xfrm>
        </p:spPr>
        <p:txBody>
          <a:bodyPr/>
          <a:lstStyle/>
          <a:p>
            <a:r>
              <a:rPr lang="zh-CN" altLang="en-US" sz="4000"/>
              <a:t>图</a:t>
            </a:r>
            <a:r>
              <a:rPr lang="en-US" altLang="zh-CN" sz="4000"/>
              <a:t>2.1</a:t>
            </a:r>
          </a:p>
        </p:txBody>
      </p:sp>
      <p:pic>
        <p:nvPicPr>
          <p:cNvPr id="67591" name="Picture 7" descr="图片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836614"/>
            <a:ext cx="8353425" cy="5761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92" name="AutoShape 8"/>
          <p:cNvSpPr>
            <a:spLocks noChangeArrowheads="1"/>
          </p:cNvSpPr>
          <p:nvPr/>
        </p:nvSpPr>
        <p:spPr bwMode="auto">
          <a:xfrm>
            <a:off x="7391401" y="4437064"/>
            <a:ext cx="1655763" cy="719137"/>
          </a:xfrm>
          <a:prstGeom prst="wedgeRoundRectCallout">
            <a:avLst>
              <a:gd name="adj1" fmla="val -143481"/>
              <a:gd name="adj2" fmla="val -261477"/>
              <a:gd name="adj3" fmla="val 16667"/>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a:t>点击项目信息</a:t>
            </a:r>
          </a:p>
        </p:txBody>
      </p:sp>
    </p:spTree>
    <p:extLst>
      <p:ext uri="{BB962C8B-B14F-4D97-AF65-F5344CB8AC3E}">
        <p14:creationId xmlns:p14="http://schemas.microsoft.com/office/powerpoint/2010/main" val="3092009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anim calcmode="lin" valueType="num">
                                      <p:cBhvr additive="base">
                                        <p:cTn id="7" dur="500" fill="hold"/>
                                        <p:tgtEl>
                                          <p:spTgt spid="67592"/>
                                        </p:tgtEl>
                                        <p:attrNameLst>
                                          <p:attrName>ppt_x</p:attrName>
                                        </p:attrNameLst>
                                      </p:cBhvr>
                                      <p:tavLst>
                                        <p:tav tm="0">
                                          <p:val>
                                            <p:strVal val="#ppt_x"/>
                                          </p:val>
                                        </p:tav>
                                        <p:tav tm="100000">
                                          <p:val>
                                            <p:strVal val="#ppt_x"/>
                                          </p:val>
                                        </p:tav>
                                      </p:tavLst>
                                    </p:anim>
                                    <p:anim calcmode="lin" valueType="num">
                                      <p:cBhvr additive="base">
                                        <p:cTn id="8"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title"/>
          </p:nvPr>
        </p:nvSpPr>
        <p:spPr>
          <a:xfrm>
            <a:off x="1992313" y="115889"/>
            <a:ext cx="8229600" cy="490537"/>
          </a:xfrm>
        </p:spPr>
        <p:txBody>
          <a:bodyPr/>
          <a:lstStyle/>
          <a:p>
            <a:r>
              <a:rPr lang="zh-CN" altLang="en-US" sz="3200"/>
              <a:t>图</a:t>
            </a:r>
            <a:r>
              <a:rPr lang="en-US" altLang="zh-CN" sz="3200"/>
              <a:t>2.2(</a:t>
            </a:r>
            <a:r>
              <a:rPr lang="zh-CN" altLang="en-US" sz="3200"/>
              <a:t>选择项目日历</a:t>
            </a:r>
            <a:r>
              <a:rPr lang="en-US" altLang="zh-CN" sz="3200"/>
              <a:t>)</a:t>
            </a:r>
          </a:p>
        </p:txBody>
      </p:sp>
      <p:pic>
        <p:nvPicPr>
          <p:cNvPr id="68632" name="Picture 24"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836614"/>
            <a:ext cx="8424863" cy="583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33" name="AutoShape 25"/>
          <p:cNvSpPr>
            <a:spLocks noChangeArrowheads="1"/>
          </p:cNvSpPr>
          <p:nvPr/>
        </p:nvSpPr>
        <p:spPr bwMode="auto">
          <a:xfrm>
            <a:off x="6096000" y="5157789"/>
            <a:ext cx="2520950" cy="1152525"/>
          </a:xfrm>
          <a:prstGeom prst="wedgeRoundRectCallout">
            <a:avLst>
              <a:gd name="adj1" fmla="val 60329"/>
              <a:gd name="adj2" fmla="val -162532"/>
              <a:gd name="adj3" fmla="val 16667"/>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a:t>注意项目日历，所选日历不同会引起工期的变化</a:t>
            </a:r>
          </a:p>
        </p:txBody>
      </p:sp>
      <p:sp>
        <p:nvSpPr>
          <p:cNvPr id="68634" name="AutoShape 26"/>
          <p:cNvSpPr>
            <a:spLocks noChangeArrowheads="1"/>
          </p:cNvSpPr>
          <p:nvPr/>
        </p:nvSpPr>
        <p:spPr bwMode="auto">
          <a:xfrm>
            <a:off x="3216275" y="5157789"/>
            <a:ext cx="1727200" cy="865187"/>
          </a:xfrm>
          <a:prstGeom prst="wedgeRoundRectCallout">
            <a:avLst>
              <a:gd name="adj1" fmla="val 104319"/>
              <a:gd name="adj2" fmla="val -234037"/>
              <a:gd name="adj3" fmla="val 16667"/>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600"/>
              <a:t>在项目输入任务以前，保证选择这个选项。</a:t>
            </a:r>
          </a:p>
        </p:txBody>
      </p:sp>
    </p:spTree>
    <p:extLst>
      <p:ext uri="{BB962C8B-B14F-4D97-AF65-F5344CB8AC3E}">
        <p14:creationId xmlns:p14="http://schemas.microsoft.com/office/powerpoint/2010/main" val="167478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34"/>
                                        </p:tgtEl>
                                        <p:attrNameLst>
                                          <p:attrName>style.visibility</p:attrName>
                                        </p:attrNameLst>
                                      </p:cBhvr>
                                      <p:to>
                                        <p:strVal val="visible"/>
                                      </p:to>
                                    </p:set>
                                    <p:anim calcmode="lin" valueType="num">
                                      <p:cBhvr additive="base">
                                        <p:cTn id="7" dur="500" fill="hold"/>
                                        <p:tgtEl>
                                          <p:spTgt spid="68634"/>
                                        </p:tgtEl>
                                        <p:attrNameLst>
                                          <p:attrName>ppt_x</p:attrName>
                                        </p:attrNameLst>
                                      </p:cBhvr>
                                      <p:tavLst>
                                        <p:tav tm="0">
                                          <p:val>
                                            <p:strVal val="#ppt_x"/>
                                          </p:val>
                                        </p:tav>
                                        <p:tav tm="100000">
                                          <p:val>
                                            <p:strVal val="#ppt_x"/>
                                          </p:val>
                                        </p:tav>
                                      </p:tavLst>
                                    </p:anim>
                                    <p:anim calcmode="lin" valueType="num">
                                      <p:cBhvr additive="base">
                                        <p:cTn id="8" dur="500" fill="hold"/>
                                        <p:tgtEl>
                                          <p:spTgt spid="686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33"/>
                                        </p:tgtEl>
                                        <p:attrNameLst>
                                          <p:attrName>style.visibility</p:attrName>
                                        </p:attrNameLst>
                                      </p:cBhvr>
                                      <p:to>
                                        <p:strVal val="visible"/>
                                      </p:to>
                                    </p:set>
                                    <p:anim calcmode="lin" valueType="num">
                                      <p:cBhvr additive="base">
                                        <p:cTn id="13" dur="1000" fill="hold"/>
                                        <p:tgtEl>
                                          <p:spTgt spid="68633"/>
                                        </p:tgtEl>
                                        <p:attrNameLst>
                                          <p:attrName>ppt_x</p:attrName>
                                        </p:attrNameLst>
                                      </p:cBhvr>
                                      <p:tavLst>
                                        <p:tav tm="0">
                                          <p:val>
                                            <p:strVal val="#ppt_x"/>
                                          </p:val>
                                        </p:tav>
                                        <p:tav tm="100000">
                                          <p:val>
                                            <p:strVal val="#ppt_x"/>
                                          </p:val>
                                        </p:tav>
                                      </p:tavLst>
                                    </p:anim>
                                    <p:anim calcmode="lin" valueType="num">
                                      <p:cBhvr additive="base">
                                        <p:cTn id="14" dur="1000" fill="hold"/>
                                        <p:tgtEl>
                                          <p:spTgt spid="686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3" grpId="0" animBg="1"/>
      <p:bldP spid="686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Grp="1" noChangeArrowheads="1"/>
          </p:cNvSpPr>
          <p:nvPr>
            <p:ph type="title"/>
          </p:nvPr>
        </p:nvSpPr>
        <p:spPr>
          <a:xfrm>
            <a:off x="1981200" y="274639"/>
            <a:ext cx="8229600" cy="993775"/>
          </a:xfrm>
        </p:spPr>
        <p:txBody>
          <a:bodyPr/>
          <a:lstStyle/>
          <a:p>
            <a:r>
              <a:rPr lang="zh-CN" altLang="en-US" sz="3200"/>
              <a:t>定义项目日历</a:t>
            </a:r>
            <a:r>
              <a:rPr lang="en-US" altLang="zh-CN" sz="3200"/>
              <a:t>—</a:t>
            </a:r>
            <a:r>
              <a:rPr lang="zh-CN" altLang="en-US" sz="3200">
                <a:solidFill>
                  <a:srgbClr val="FF3300"/>
                </a:solidFill>
              </a:rPr>
              <a:t>建一个项目日历模板</a:t>
            </a:r>
            <a:r>
              <a:rPr lang="en-US" altLang="zh-CN" sz="3200">
                <a:solidFill>
                  <a:srgbClr val="FF3300"/>
                </a:solidFill>
              </a:rPr>
              <a:t>(</a:t>
            </a:r>
            <a:r>
              <a:rPr lang="zh-CN" altLang="en-US" sz="3200">
                <a:solidFill>
                  <a:srgbClr val="FF3300"/>
                </a:solidFill>
              </a:rPr>
              <a:t>图</a:t>
            </a:r>
            <a:r>
              <a:rPr lang="en-US" altLang="zh-CN" sz="3200">
                <a:solidFill>
                  <a:srgbClr val="FF3300"/>
                </a:solidFill>
              </a:rPr>
              <a:t>2.3)</a:t>
            </a:r>
          </a:p>
        </p:txBody>
      </p:sp>
      <p:pic>
        <p:nvPicPr>
          <p:cNvPr id="69638" name="Picture 6"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8213" y="1628776"/>
            <a:ext cx="7345362" cy="4371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44720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Rectangle 8"/>
          <p:cNvSpPr>
            <a:spLocks noGrp="1" noChangeArrowheads="1"/>
          </p:cNvSpPr>
          <p:nvPr>
            <p:ph type="title"/>
          </p:nvPr>
        </p:nvSpPr>
        <p:spPr>
          <a:xfrm>
            <a:off x="1981200" y="274639"/>
            <a:ext cx="8229600" cy="561975"/>
          </a:xfrm>
        </p:spPr>
        <p:txBody>
          <a:bodyPr/>
          <a:lstStyle/>
          <a:p>
            <a:pPr algn="l"/>
            <a:r>
              <a:rPr lang="zh-CN" altLang="en-US" sz="4000"/>
              <a:t>新建日历</a:t>
            </a:r>
          </a:p>
        </p:txBody>
      </p:sp>
      <p:pic>
        <p:nvPicPr>
          <p:cNvPr id="161797"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92313" y="1125538"/>
            <a:ext cx="5472112" cy="5327650"/>
          </a:xfrm>
        </p:spPr>
      </p:pic>
      <p:pic>
        <p:nvPicPr>
          <p:cNvPr id="161803" name="Picture 11" descr="新建日历"/>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83113" y="3068638"/>
            <a:ext cx="5662612" cy="2216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270959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61803"/>
                                        </p:tgtEl>
                                        <p:attrNameLst>
                                          <p:attrName>style.visibility</p:attrName>
                                        </p:attrNameLst>
                                      </p:cBhvr>
                                      <p:to>
                                        <p:strVal val="visible"/>
                                      </p:to>
                                    </p:set>
                                    <p:anim calcmode="lin" valueType="num">
                                      <p:cBhvr additive="base">
                                        <p:cTn id="7" dur="1000" fill="hold"/>
                                        <p:tgtEl>
                                          <p:spTgt spid="161803"/>
                                        </p:tgtEl>
                                        <p:attrNameLst>
                                          <p:attrName>ppt_x</p:attrName>
                                        </p:attrNameLst>
                                      </p:cBhvr>
                                      <p:tavLst>
                                        <p:tav tm="0">
                                          <p:val>
                                            <p:strVal val="1+#ppt_w/2"/>
                                          </p:val>
                                        </p:tav>
                                        <p:tav tm="100000">
                                          <p:val>
                                            <p:strVal val="#ppt_x"/>
                                          </p:val>
                                        </p:tav>
                                      </p:tavLst>
                                    </p:anim>
                                    <p:anim calcmode="lin" valueType="num">
                                      <p:cBhvr additive="base">
                                        <p:cTn id="8" dur="1000" fill="hold"/>
                                        <p:tgtEl>
                                          <p:spTgt spid="1618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4"/>
          <p:cNvSpPr>
            <a:spLocks noGrp="1" noChangeArrowheads="1"/>
          </p:cNvSpPr>
          <p:nvPr>
            <p:ph type="title"/>
          </p:nvPr>
        </p:nvSpPr>
        <p:spPr>
          <a:xfrm>
            <a:off x="1981200" y="274638"/>
            <a:ext cx="8229600" cy="633412"/>
          </a:xfrm>
        </p:spPr>
        <p:txBody>
          <a:bodyPr/>
          <a:lstStyle/>
          <a:p>
            <a:pPr algn="l"/>
            <a:r>
              <a:rPr lang="zh-CN" altLang="en-US" sz="2800"/>
              <a:t>定义工作周时间</a:t>
            </a:r>
            <a:r>
              <a:rPr lang="en-US" altLang="zh-CN" sz="2800"/>
              <a:t>---</a:t>
            </a:r>
            <a:r>
              <a:rPr lang="zh-CN" altLang="en-US" sz="2800">
                <a:solidFill>
                  <a:srgbClr val="FF3300"/>
                </a:solidFill>
              </a:rPr>
              <a:t>星期六、日是否设为工作日，默认为休息</a:t>
            </a:r>
            <a:r>
              <a:rPr lang="en-US" altLang="zh-CN" sz="2800">
                <a:solidFill>
                  <a:srgbClr val="FF3300"/>
                </a:solidFill>
              </a:rPr>
              <a:t>(</a:t>
            </a:r>
            <a:r>
              <a:rPr lang="zh-CN" altLang="en-US" sz="2800">
                <a:solidFill>
                  <a:srgbClr val="FF3300"/>
                </a:solidFill>
              </a:rPr>
              <a:t>图</a:t>
            </a:r>
            <a:r>
              <a:rPr lang="en-US" altLang="zh-CN" sz="2800">
                <a:solidFill>
                  <a:srgbClr val="FF3300"/>
                </a:solidFill>
              </a:rPr>
              <a:t>2.4)</a:t>
            </a:r>
          </a:p>
        </p:txBody>
      </p:sp>
      <p:pic>
        <p:nvPicPr>
          <p:cNvPr id="269320" name="Picture 8" descr="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b="25336"/>
          <a:stretch>
            <a:fillRect/>
          </a:stretch>
        </p:blipFill>
        <p:spPr>
          <a:xfrm>
            <a:off x="1524001" y="1052514"/>
            <a:ext cx="5832475" cy="5545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9322" name="Picture 10" descr="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0463" y="836614"/>
            <a:ext cx="4030662" cy="4105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9323" name="AutoShape 11"/>
          <p:cNvSpPr>
            <a:spLocks noChangeArrowheads="1"/>
          </p:cNvSpPr>
          <p:nvPr/>
        </p:nvSpPr>
        <p:spPr bwMode="auto">
          <a:xfrm>
            <a:off x="8401050" y="5445126"/>
            <a:ext cx="1295400" cy="576263"/>
          </a:xfrm>
          <a:prstGeom prst="wedgeRoundRectCallout">
            <a:avLst>
              <a:gd name="adj1" fmla="val -164949"/>
              <a:gd name="adj2" fmla="val -44764"/>
              <a:gd name="adj3" fmla="val 16667"/>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a:t>点击详细信息</a:t>
            </a:r>
          </a:p>
        </p:txBody>
      </p:sp>
    </p:spTree>
    <p:extLst>
      <p:ext uri="{BB962C8B-B14F-4D97-AF65-F5344CB8AC3E}">
        <p14:creationId xmlns:p14="http://schemas.microsoft.com/office/powerpoint/2010/main" val="11495379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9323"/>
                                        </p:tgtEl>
                                        <p:attrNameLst>
                                          <p:attrName>style.visibility</p:attrName>
                                        </p:attrNameLst>
                                      </p:cBhvr>
                                      <p:to>
                                        <p:strVal val="visible"/>
                                      </p:to>
                                    </p:set>
                                    <p:anim calcmode="lin" valueType="num">
                                      <p:cBhvr additive="base">
                                        <p:cTn id="7" dur="500" fill="hold"/>
                                        <p:tgtEl>
                                          <p:spTgt spid="269323"/>
                                        </p:tgtEl>
                                        <p:attrNameLst>
                                          <p:attrName>ppt_x</p:attrName>
                                        </p:attrNameLst>
                                      </p:cBhvr>
                                      <p:tavLst>
                                        <p:tav tm="0">
                                          <p:val>
                                            <p:strVal val="#ppt_x"/>
                                          </p:val>
                                        </p:tav>
                                        <p:tav tm="100000">
                                          <p:val>
                                            <p:strVal val="#ppt_x"/>
                                          </p:val>
                                        </p:tav>
                                      </p:tavLst>
                                    </p:anim>
                                    <p:anim calcmode="lin" valueType="num">
                                      <p:cBhvr additive="base">
                                        <p:cTn id="8" dur="500" fill="hold"/>
                                        <p:tgtEl>
                                          <p:spTgt spid="2693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269322"/>
                                        </p:tgtEl>
                                        <p:attrNameLst>
                                          <p:attrName>style.visibility</p:attrName>
                                        </p:attrNameLst>
                                      </p:cBhvr>
                                      <p:to>
                                        <p:strVal val="visible"/>
                                      </p:to>
                                    </p:set>
                                    <p:anim calcmode="lin" valueType="num">
                                      <p:cBhvr additive="base">
                                        <p:cTn id="13" dur="1000" fill="hold"/>
                                        <p:tgtEl>
                                          <p:spTgt spid="269322"/>
                                        </p:tgtEl>
                                        <p:attrNameLst>
                                          <p:attrName>ppt_x</p:attrName>
                                        </p:attrNameLst>
                                      </p:cBhvr>
                                      <p:tavLst>
                                        <p:tav tm="0">
                                          <p:val>
                                            <p:strVal val="1+#ppt_w/2"/>
                                          </p:val>
                                        </p:tav>
                                        <p:tav tm="100000">
                                          <p:val>
                                            <p:strVal val="#ppt_x"/>
                                          </p:val>
                                        </p:tav>
                                      </p:tavLst>
                                    </p:anim>
                                    <p:anim calcmode="lin" valueType="num">
                                      <p:cBhvr additive="base">
                                        <p:cTn id="14" dur="1000" fill="hold"/>
                                        <p:tgtEl>
                                          <p:spTgt spid="2693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981200" y="274638"/>
            <a:ext cx="8229600" cy="633412"/>
          </a:xfrm>
        </p:spPr>
        <p:txBody>
          <a:bodyPr/>
          <a:lstStyle/>
          <a:p>
            <a:pPr algn="l"/>
            <a:r>
              <a:rPr lang="zh-CN" altLang="en-US" sz="2800"/>
              <a:t>设置非工作时间 </a:t>
            </a:r>
            <a:r>
              <a:rPr lang="en-US" altLang="zh-CN" sz="2800"/>
              <a:t>---</a:t>
            </a:r>
            <a:r>
              <a:rPr lang="zh-CN" altLang="en-US" sz="2800">
                <a:solidFill>
                  <a:srgbClr val="FF3300"/>
                </a:solidFill>
              </a:rPr>
              <a:t>比如假日</a:t>
            </a:r>
            <a:r>
              <a:rPr lang="en-US" altLang="zh-CN" sz="2800">
                <a:solidFill>
                  <a:srgbClr val="FF3300"/>
                </a:solidFill>
              </a:rPr>
              <a:t>(</a:t>
            </a:r>
            <a:r>
              <a:rPr lang="zh-CN" altLang="en-US" sz="2800">
                <a:solidFill>
                  <a:srgbClr val="FF3300"/>
                </a:solidFill>
              </a:rPr>
              <a:t>图</a:t>
            </a:r>
            <a:r>
              <a:rPr lang="en-US" altLang="zh-CN" sz="2800">
                <a:solidFill>
                  <a:srgbClr val="FF3300"/>
                </a:solidFill>
              </a:rPr>
              <a:t>2.5)</a:t>
            </a:r>
          </a:p>
        </p:txBody>
      </p:sp>
      <p:pic>
        <p:nvPicPr>
          <p:cNvPr id="83977" name="Picture 9" descr="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1" y="1196976"/>
            <a:ext cx="5122863" cy="4968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3980" name="Picture 12" descr="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19738" y="1484313"/>
            <a:ext cx="5148262" cy="5040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978" name="AutoShape 10"/>
          <p:cNvSpPr>
            <a:spLocks noChangeArrowheads="1"/>
          </p:cNvSpPr>
          <p:nvPr/>
        </p:nvSpPr>
        <p:spPr bwMode="auto">
          <a:xfrm>
            <a:off x="4727576" y="4508500"/>
            <a:ext cx="792163" cy="433388"/>
          </a:xfrm>
          <a:prstGeom prst="wedgeEllipseCallout">
            <a:avLst>
              <a:gd name="adj1" fmla="val -263426"/>
              <a:gd name="adj2" fmla="val -168681"/>
            </a:avLst>
          </a:prstGeom>
          <a:solidFill>
            <a:srgbClr val="66FF33"/>
          </a:solidFill>
          <a:ln w="28575"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点击</a:t>
            </a:r>
          </a:p>
        </p:txBody>
      </p:sp>
    </p:spTree>
    <p:extLst>
      <p:ext uri="{BB962C8B-B14F-4D97-AF65-F5344CB8AC3E}">
        <p14:creationId xmlns:p14="http://schemas.microsoft.com/office/powerpoint/2010/main" val="1872632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3980"/>
                                        </p:tgtEl>
                                        <p:attrNameLst>
                                          <p:attrName>style.visibility</p:attrName>
                                        </p:attrNameLst>
                                      </p:cBhvr>
                                      <p:to>
                                        <p:strVal val="visible"/>
                                      </p:to>
                                    </p:set>
                                    <p:anim calcmode="lin" valueType="num">
                                      <p:cBhvr additive="base">
                                        <p:cTn id="7" dur="1000" fill="hold"/>
                                        <p:tgtEl>
                                          <p:spTgt spid="83980"/>
                                        </p:tgtEl>
                                        <p:attrNameLst>
                                          <p:attrName>ppt_x</p:attrName>
                                        </p:attrNameLst>
                                      </p:cBhvr>
                                      <p:tavLst>
                                        <p:tav tm="0">
                                          <p:val>
                                            <p:strVal val="1+#ppt_w/2"/>
                                          </p:val>
                                        </p:tav>
                                        <p:tav tm="100000">
                                          <p:val>
                                            <p:strVal val="#ppt_x"/>
                                          </p:val>
                                        </p:tav>
                                      </p:tavLst>
                                    </p:anim>
                                    <p:anim calcmode="lin" valueType="num">
                                      <p:cBhvr additive="base">
                                        <p:cTn id="8" dur="1000" fill="hold"/>
                                        <p:tgtEl>
                                          <p:spTgt spid="839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6" name="Rectangle 6"/>
          <p:cNvSpPr>
            <a:spLocks noGrp="1" noChangeArrowheads="1"/>
          </p:cNvSpPr>
          <p:nvPr>
            <p:ph type="title"/>
          </p:nvPr>
        </p:nvSpPr>
        <p:spPr>
          <a:xfrm>
            <a:off x="1981200" y="274639"/>
            <a:ext cx="8229600" cy="490537"/>
          </a:xfrm>
        </p:spPr>
        <p:txBody>
          <a:bodyPr/>
          <a:lstStyle/>
          <a:p>
            <a:pPr algn="l"/>
            <a:r>
              <a:rPr lang="zh-CN" altLang="en-US" sz="2800"/>
              <a:t>项目日历</a:t>
            </a:r>
            <a:r>
              <a:rPr lang="en-US" altLang="zh-CN" sz="2800"/>
              <a:t>---“</a:t>
            </a:r>
            <a:r>
              <a:rPr lang="zh-CN" altLang="en-US" sz="2800"/>
              <a:t>选项”设置</a:t>
            </a:r>
          </a:p>
        </p:txBody>
      </p:sp>
      <p:pic>
        <p:nvPicPr>
          <p:cNvPr id="271368" name="Picture 8" descr="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24001" y="981076"/>
            <a:ext cx="5616575" cy="4824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70" name="AutoShape 10"/>
          <p:cNvSpPr>
            <a:spLocks noChangeArrowheads="1"/>
          </p:cNvSpPr>
          <p:nvPr/>
        </p:nvSpPr>
        <p:spPr bwMode="auto">
          <a:xfrm>
            <a:off x="2351088" y="3933825"/>
            <a:ext cx="792162" cy="433388"/>
          </a:xfrm>
          <a:prstGeom prst="wedgeEllipseCallout">
            <a:avLst>
              <a:gd name="adj1" fmla="val 278255"/>
              <a:gd name="adj2" fmla="val 336079"/>
            </a:avLst>
          </a:prstGeom>
          <a:solidFill>
            <a:srgbClr val="66FF33"/>
          </a:solidFill>
          <a:ln w="28575" algn="ctr">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点击</a:t>
            </a:r>
          </a:p>
        </p:txBody>
      </p:sp>
      <p:pic>
        <p:nvPicPr>
          <p:cNvPr id="271372" name="Picture 12" descr="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087938" y="620713"/>
            <a:ext cx="5580062" cy="5040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73" name="AutoShape 13"/>
          <p:cNvSpPr>
            <a:spLocks noChangeArrowheads="1"/>
          </p:cNvSpPr>
          <p:nvPr/>
        </p:nvSpPr>
        <p:spPr bwMode="auto">
          <a:xfrm>
            <a:off x="7680325" y="4076701"/>
            <a:ext cx="2592388" cy="936625"/>
          </a:xfrm>
          <a:prstGeom prst="wedgeRoundRectCallout">
            <a:avLst>
              <a:gd name="adj1" fmla="val -74801"/>
              <a:gd name="adj2" fmla="val -228644"/>
              <a:gd name="adj3" fmla="val 16667"/>
            </a:avLst>
          </a:prstGeom>
          <a:solidFill>
            <a:srgbClr val="339966"/>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注意：这里的时间与前面设置的项目日历时间匹配</a:t>
            </a:r>
          </a:p>
        </p:txBody>
      </p:sp>
    </p:spTree>
    <p:extLst>
      <p:ext uri="{BB962C8B-B14F-4D97-AF65-F5344CB8AC3E}">
        <p14:creationId xmlns:p14="http://schemas.microsoft.com/office/powerpoint/2010/main" val="1846156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71372"/>
                                        </p:tgtEl>
                                        <p:attrNameLst>
                                          <p:attrName>style.visibility</p:attrName>
                                        </p:attrNameLst>
                                      </p:cBhvr>
                                      <p:to>
                                        <p:strVal val="visible"/>
                                      </p:to>
                                    </p:set>
                                    <p:anim calcmode="lin" valueType="num">
                                      <p:cBhvr additive="base">
                                        <p:cTn id="7" dur="1000" fill="hold"/>
                                        <p:tgtEl>
                                          <p:spTgt spid="271372"/>
                                        </p:tgtEl>
                                        <p:attrNameLst>
                                          <p:attrName>ppt_x</p:attrName>
                                        </p:attrNameLst>
                                      </p:cBhvr>
                                      <p:tavLst>
                                        <p:tav tm="0">
                                          <p:val>
                                            <p:strVal val="1+#ppt_w/2"/>
                                          </p:val>
                                        </p:tav>
                                        <p:tav tm="100000">
                                          <p:val>
                                            <p:strVal val="#ppt_x"/>
                                          </p:val>
                                        </p:tav>
                                      </p:tavLst>
                                    </p:anim>
                                    <p:anim calcmode="lin" valueType="num">
                                      <p:cBhvr additive="base">
                                        <p:cTn id="8" dur="1000" fill="hold"/>
                                        <p:tgtEl>
                                          <p:spTgt spid="2713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71373"/>
                                        </p:tgtEl>
                                        <p:attrNameLst>
                                          <p:attrName>style.visibility</p:attrName>
                                        </p:attrNameLst>
                                      </p:cBhvr>
                                      <p:to>
                                        <p:strVal val="visible"/>
                                      </p:to>
                                    </p:set>
                                    <p:animEffect transition="in" filter="diamond(in)">
                                      <p:cBhvr>
                                        <p:cTn id="13" dur="1000"/>
                                        <p:tgtEl>
                                          <p:spTgt spid="27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7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CDD7"/>
        </a:solidFill>
        <a:effectLst/>
      </p:bgPr>
    </p:bg>
    <p:spTree>
      <p:nvGrpSpPr>
        <p:cNvPr id="1" name=""/>
        <p:cNvGrpSpPr/>
        <p:nvPr/>
      </p:nvGrpSpPr>
      <p:grpSpPr>
        <a:xfrm>
          <a:off x="0" y="0"/>
          <a:ext cx="0" cy="0"/>
          <a:chOff x="0" y="0"/>
          <a:chExt cx="0" cy="0"/>
        </a:xfrm>
      </p:grpSpPr>
      <p:pic>
        <p:nvPicPr>
          <p:cNvPr id="29698" name="Picture 20" descr="3"/>
          <p:cNvPicPr>
            <a:picLocks noChangeAspect="1" noChangeArrowheads="1"/>
          </p:cNvPicPr>
          <p:nvPr/>
        </p:nvPicPr>
        <p:blipFill>
          <a:blip r:embed="rId3">
            <a:extLst>
              <a:ext uri="{28A0092B-C50C-407E-A947-70E740481C1C}">
                <a14:useLocalDpi xmlns:a14="http://schemas.microsoft.com/office/drawing/2010/main" val="0"/>
              </a:ext>
            </a:extLst>
          </a:blip>
          <a:srcRect t="19463" b="7513"/>
          <a:stretch>
            <a:fillRect/>
          </a:stretch>
        </p:blipFill>
        <p:spPr bwMode="auto">
          <a:xfrm>
            <a:off x="1524001" y="1773239"/>
            <a:ext cx="88931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8"/>
          <p:cNvSpPr>
            <a:spLocks noChangeArrowheads="1"/>
          </p:cNvSpPr>
          <p:nvPr/>
        </p:nvSpPr>
        <p:spPr bwMode="auto">
          <a:xfrm>
            <a:off x="1631951" y="122238"/>
            <a:ext cx="7993063"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defRPr sz="2400">
                <a:solidFill>
                  <a:schemeClr val="bg1"/>
                </a:solidFill>
                <a:latin typeface="Frutiger LT 55 Roman" pitchFamily="34" charset="0"/>
                <a:ea typeface="黑体" panose="02010609060101010101" pitchFamily="49" charset="-122"/>
              </a:defRPr>
            </a:lvl1pPr>
            <a:lvl2pPr marL="179388" algn="l" eaLnBrk="0" hangingPunct="0">
              <a:defRPr sz="2400">
                <a:solidFill>
                  <a:schemeClr val="bg1"/>
                </a:solidFill>
                <a:latin typeface="Frutiger LT 55 Roman" pitchFamily="34" charset="0"/>
                <a:ea typeface="黑体" panose="02010609060101010101" pitchFamily="49" charset="-122"/>
              </a:defRPr>
            </a:lvl2pPr>
            <a:lvl3pPr marL="1150938" indent="-228600" algn="l" eaLnBrk="0" hangingPunct="0">
              <a:defRPr sz="2400">
                <a:solidFill>
                  <a:schemeClr val="bg1"/>
                </a:solidFill>
                <a:latin typeface="Frutiger LT 55 Roman" pitchFamily="34" charset="0"/>
                <a:ea typeface="黑体" panose="02010609060101010101" pitchFamily="49" charset="-122"/>
              </a:defRPr>
            </a:lvl3pPr>
            <a:lvl4pPr marL="1600200" indent="-228600" algn="l" eaLnBrk="0" hangingPunct="0">
              <a:defRPr sz="2400">
                <a:solidFill>
                  <a:schemeClr val="bg1"/>
                </a:solidFill>
                <a:latin typeface="Frutiger LT 55 Roman" pitchFamily="34" charset="0"/>
                <a:ea typeface="黑体" panose="02010609060101010101" pitchFamily="49" charset="-122"/>
              </a:defRPr>
            </a:lvl4pPr>
            <a:lvl5pPr marL="2057400" indent="-228600" algn="l" eaLnBrk="0" hangingPunct="0">
              <a:defRPr sz="2400">
                <a:solidFill>
                  <a:schemeClr val="bg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defRPr sz="2400">
                <a:solidFill>
                  <a:schemeClr val="bg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defRPr sz="2400">
                <a:solidFill>
                  <a:schemeClr val="bg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defRPr sz="2400">
                <a:solidFill>
                  <a:schemeClr val="bg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defRPr sz="2400">
                <a:solidFill>
                  <a:schemeClr val="bg1"/>
                </a:solidFill>
                <a:latin typeface="Frutiger LT 55 Roman" pitchFamily="34" charset="0"/>
                <a:ea typeface="黑体" panose="02010609060101010101" pitchFamily="49" charset="-122"/>
              </a:defRPr>
            </a:lvl9pPr>
          </a:lstStyle>
          <a:p>
            <a:pPr lvl="1" eaLnBrk="1" hangingPunct="1"/>
            <a:r>
              <a:rPr lang="zh-CN" altLang="en-US" sz="3600">
                <a:solidFill>
                  <a:schemeClr val="tx1"/>
                </a:solidFill>
              </a:rPr>
              <a:t>分隔页字体</a:t>
            </a:r>
            <a:r>
              <a:rPr lang="en-US" altLang="zh-CN" sz="3600">
                <a:solidFill>
                  <a:schemeClr val="tx1"/>
                </a:solidFill>
              </a:rPr>
              <a:t>,</a:t>
            </a:r>
          </a:p>
          <a:p>
            <a:pPr lvl="1" eaLnBrk="1" hangingPunct="1"/>
            <a:r>
              <a:rPr lang="zh-CN" altLang="en-US" sz="3600">
                <a:solidFill>
                  <a:schemeClr val="tx1"/>
                </a:solidFill>
              </a:rPr>
              <a:t>英文</a:t>
            </a:r>
            <a:r>
              <a:rPr lang="en-US" altLang="zh-CN" sz="3600">
                <a:solidFill>
                  <a:schemeClr val="tx1"/>
                </a:solidFill>
              </a:rPr>
              <a:t>,Frutiger 55 Roman 36pt</a:t>
            </a:r>
          </a:p>
          <a:p>
            <a:pPr lvl="1" eaLnBrk="1" hangingPunct="1"/>
            <a:r>
              <a:rPr lang="zh-CN" altLang="en-US" sz="3600">
                <a:solidFill>
                  <a:schemeClr val="tx1"/>
                </a:solidFill>
              </a:rPr>
              <a:t>中文</a:t>
            </a:r>
            <a:r>
              <a:rPr lang="en-US" altLang="zh-CN" sz="3600">
                <a:solidFill>
                  <a:schemeClr val="tx1"/>
                </a:solidFill>
              </a:rPr>
              <a:t>,</a:t>
            </a:r>
            <a:r>
              <a:rPr lang="zh-CN" altLang="en-US" sz="3600">
                <a:solidFill>
                  <a:schemeClr val="tx1"/>
                </a:solidFill>
              </a:rPr>
              <a:t>黑体简 </a:t>
            </a:r>
            <a:r>
              <a:rPr lang="en-US" altLang="zh-CN" sz="3600">
                <a:solidFill>
                  <a:schemeClr val="tx1"/>
                </a:solidFill>
              </a:rPr>
              <a:t>36pt</a:t>
            </a:r>
          </a:p>
        </p:txBody>
      </p:sp>
      <p:sp>
        <p:nvSpPr>
          <p:cNvPr id="5" name="日期占位符 4"/>
          <p:cNvSpPr>
            <a:spLocks noGrp="1"/>
          </p:cNvSpPr>
          <p:nvPr>
            <p:ph type="dt" sz="half" idx="4294967295"/>
          </p:nvPr>
        </p:nvSpPr>
        <p:spPr>
          <a:xfrm>
            <a:off x="719667" y="3694115"/>
            <a:ext cx="2844800" cy="476250"/>
          </a:xfrm>
          <a:prstGeom prst="rect">
            <a:avLst/>
          </a:prstGeom>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B4E2E7C8-8634-49BA-BE56-A2A1B7524384}" type="slidenum">
              <a:rPr lang="en-US" altLang="zh-CN" smtClean="0"/>
              <a:pPr/>
              <a:t>4</a:t>
            </a:fld>
            <a:endParaRPr lang="en-US" altLang="zh-CN"/>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solidFill>
            <a:srgbClr val="66FF33"/>
          </a:solidFill>
        </p:spPr>
        <p:txBody>
          <a:bodyPr/>
          <a:lstStyle/>
          <a:p>
            <a:pPr algn="l"/>
            <a:r>
              <a:rPr lang="zh-CN" altLang="en-US" sz="2800">
                <a:solidFill>
                  <a:schemeClr val="tx1"/>
                </a:solidFill>
              </a:rPr>
              <a:t>为了保证这个日历在下次项目打开时或新建项目时仍开以使用，需要将这个日历保存到全局文件</a:t>
            </a:r>
            <a:r>
              <a:rPr lang="en-US" altLang="zh-CN" sz="2800">
                <a:solidFill>
                  <a:schemeClr val="tx1"/>
                </a:solidFill>
              </a:rPr>
              <a:t>Global.mpt</a:t>
            </a:r>
            <a:r>
              <a:rPr lang="zh-CN" altLang="en-US" sz="2800">
                <a:solidFill>
                  <a:schemeClr val="tx1"/>
                </a:solidFill>
              </a:rPr>
              <a:t>中去。</a:t>
            </a:r>
            <a:r>
              <a:rPr lang="en-US" altLang="zh-CN" sz="2800">
                <a:solidFill>
                  <a:schemeClr val="tx1"/>
                </a:solidFill>
              </a:rPr>
              <a:t>(</a:t>
            </a:r>
            <a:r>
              <a:rPr lang="zh-CN" altLang="en-US" sz="2800">
                <a:solidFill>
                  <a:schemeClr val="tx1"/>
                </a:solidFill>
              </a:rPr>
              <a:t>图</a:t>
            </a:r>
            <a:r>
              <a:rPr lang="en-US" altLang="zh-CN" sz="2800">
                <a:solidFill>
                  <a:schemeClr val="tx1"/>
                </a:solidFill>
              </a:rPr>
              <a:t>2.7)</a:t>
            </a:r>
            <a:endParaRPr lang="en-US" altLang="zh-CN" sz="2800">
              <a:solidFill>
                <a:srgbClr val="FF3300"/>
              </a:solidFill>
            </a:endParaRPr>
          </a:p>
        </p:txBody>
      </p:sp>
      <p:sp>
        <p:nvSpPr>
          <p:cNvPr id="81924" name="Text Box 4"/>
          <p:cNvSpPr txBox="1">
            <a:spLocks noChangeArrowheads="1"/>
          </p:cNvSpPr>
          <p:nvPr/>
        </p:nvSpPr>
        <p:spPr bwMode="auto">
          <a:xfrm>
            <a:off x="2711451" y="2349500"/>
            <a:ext cx="1152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rgbClr val="FF3300"/>
                </a:solidFill>
              </a:rPr>
              <a:t>方法：</a:t>
            </a:r>
          </a:p>
        </p:txBody>
      </p:sp>
      <p:pic>
        <p:nvPicPr>
          <p:cNvPr id="81928" name="Picture 8"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8838" y="1628776"/>
            <a:ext cx="8215312"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5396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solidFill>
            <a:srgbClr val="66FF33"/>
          </a:solidFill>
        </p:spPr>
        <p:txBody>
          <a:bodyPr/>
          <a:lstStyle/>
          <a:p>
            <a:pPr algn="l"/>
            <a:r>
              <a:rPr lang="zh-CN" altLang="en-US" sz="2800"/>
              <a:t>将项目日历复制到</a:t>
            </a:r>
            <a:r>
              <a:rPr lang="en-US" altLang="zh-CN" sz="2800"/>
              <a:t>Global.MPT</a:t>
            </a:r>
            <a:r>
              <a:rPr lang="zh-CN" altLang="en-US" sz="2800"/>
              <a:t>中，以后其它项目也可以应用。</a:t>
            </a:r>
            <a:r>
              <a:rPr lang="en-US" altLang="zh-CN" sz="2800"/>
              <a:t>(</a:t>
            </a:r>
            <a:r>
              <a:rPr lang="zh-CN" altLang="en-US" sz="2800"/>
              <a:t>图</a:t>
            </a:r>
            <a:r>
              <a:rPr lang="en-US" altLang="zh-CN" sz="2800"/>
              <a:t>2.8)</a:t>
            </a:r>
          </a:p>
        </p:txBody>
      </p:sp>
      <p:pic>
        <p:nvPicPr>
          <p:cNvPr id="8294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95551" y="1484313"/>
            <a:ext cx="7343775" cy="3600450"/>
          </a:xfrm>
          <a:noFill/>
          <a:ln/>
        </p:spPr>
      </p:pic>
      <p:sp>
        <p:nvSpPr>
          <p:cNvPr id="82948" name="Text Box 4"/>
          <p:cNvSpPr txBox="1">
            <a:spLocks noChangeArrowheads="1"/>
          </p:cNvSpPr>
          <p:nvPr/>
        </p:nvSpPr>
        <p:spPr bwMode="auto">
          <a:xfrm>
            <a:off x="3287714" y="5013325"/>
            <a:ext cx="6840537" cy="1569660"/>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t>如果你要在别的计算机上也要使用这个日历，你需将你这个计算机上的</a:t>
            </a:r>
            <a:r>
              <a:rPr lang="en-US" altLang="zh-CN" sz="2400">
                <a:solidFill>
                  <a:schemeClr val="tx2"/>
                </a:solidFill>
              </a:rPr>
              <a:t>Global.MPT</a:t>
            </a:r>
            <a:r>
              <a:rPr lang="zh-CN" altLang="en-US" sz="2400">
                <a:solidFill>
                  <a:schemeClr val="tx2"/>
                </a:solidFill>
              </a:rPr>
              <a:t>文件拷到要使用的计算机上。默认的目录在：</a:t>
            </a:r>
            <a:r>
              <a:rPr lang="en-US" altLang="zh-CN" sz="2400">
                <a:solidFill>
                  <a:schemeClr val="tx2"/>
                </a:solidFill>
              </a:rPr>
              <a:t>c:\program Files\Microsoft Office\Office12\2052</a:t>
            </a:r>
          </a:p>
        </p:txBody>
      </p:sp>
      <p:sp>
        <p:nvSpPr>
          <p:cNvPr id="82949" name="AutoShape 5"/>
          <p:cNvSpPr>
            <a:spLocks noChangeArrowheads="1"/>
          </p:cNvSpPr>
          <p:nvPr/>
        </p:nvSpPr>
        <p:spPr bwMode="auto">
          <a:xfrm>
            <a:off x="1774825" y="4365625"/>
            <a:ext cx="649288" cy="1079500"/>
          </a:xfrm>
          <a:prstGeom prst="wedgeEllipseCallout">
            <a:avLst>
              <a:gd name="adj1" fmla="val 177384"/>
              <a:gd name="adj2" fmla="val 76764"/>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注意</a:t>
            </a:r>
          </a:p>
        </p:txBody>
      </p:sp>
    </p:spTree>
    <p:extLst>
      <p:ext uri="{BB962C8B-B14F-4D97-AF65-F5344CB8AC3E}">
        <p14:creationId xmlns:p14="http://schemas.microsoft.com/office/powerpoint/2010/main" val="1457421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algn="l"/>
            <a:r>
              <a:rPr lang="zh-CN" altLang="en-US"/>
              <a:t>练习</a:t>
            </a:r>
          </a:p>
        </p:txBody>
      </p:sp>
      <p:sp>
        <p:nvSpPr>
          <p:cNvPr id="265219" name="Rectangle 3"/>
          <p:cNvSpPr>
            <a:spLocks noGrp="1" noChangeArrowheads="1"/>
          </p:cNvSpPr>
          <p:nvPr>
            <p:ph type="body" idx="1"/>
          </p:nvPr>
        </p:nvSpPr>
        <p:spPr/>
        <p:txBody>
          <a:bodyPr/>
          <a:lstStyle/>
          <a:p>
            <a:r>
              <a:rPr lang="zh-CN" altLang="en-US">
                <a:hlinkClick r:id="" action="ppaction://hlinkfile"/>
              </a:rPr>
              <a:t>定义项目信息</a:t>
            </a:r>
          </a:p>
          <a:p>
            <a:r>
              <a:rPr lang="zh-CN" altLang="en-US">
                <a:hlinkClick r:id="" action="ppaction://hlinkfile"/>
              </a:rPr>
              <a:t>建立项目日历</a:t>
            </a:r>
            <a:endParaRPr lang="zh-CN" altLang="en-US"/>
          </a:p>
        </p:txBody>
      </p:sp>
    </p:spTree>
    <p:extLst>
      <p:ext uri="{BB962C8B-B14F-4D97-AF65-F5344CB8AC3E}">
        <p14:creationId xmlns:p14="http://schemas.microsoft.com/office/powerpoint/2010/main" val="1077247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zh-CN" altLang="en-US"/>
              <a:t>三、任务分级、链接</a:t>
            </a:r>
          </a:p>
        </p:txBody>
      </p:sp>
      <p:sp>
        <p:nvSpPr>
          <p:cNvPr id="76803" name="Rectangle 3"/>
          <p:cNvSpPr>
            <a:spLocks noGrp="1" noChangeArrowheads="1"/>
          </p:cNvSpPr>
          <p:nvPr>
            <p:ph type="body" idx="1"/>
          </p:nvPr>
        </p:nvSpPr>
        <p:spPr/>
        <p:txBody>
          <a:bodyPr/>
          <a:lstStyle/>
          <a:p>
            <a:pPr marL="609600" indent="-609600">
              <a:buFontTx/>
              <a:buAutoNum type="arabicPeriod"/>
            </a:pPr>
            <a:r>
              <a:rPr lang="zh-CN" altLang="en-US"/>
              <a:t>任务分解</a:t>
            </a:r>
          </a:p>
          <a:p>
            <a:pPr marL="609600" indent="-609600">
              <a:buFontTx/>
              <a:buAutoNum type="arabicPeriod"/>
            </a:pPr>
            <a:r>
              <a:rPr lang="zh-CN" altLang="en-US"/>
              <a:t>输入任务</a:t>
            </a:r>
          </a:p>
          <a:p>
            <a:pPr marL="609600" indent="-609600">
              <a:buFontTx/>
              <a:buAutoNum type="arabicPeriod"/>
            </a:pPr>
            <a:r>
              <a:rPr lang="zh-CN" altLang="en-US"/>
              <a:t>组织项目结构</a:t>
            </a:r>
            <a:r>
              <a:rPr lang="en-US" altLang="zh-CN"/>
              <a:t>---</a:t>
            </a:r>
            <a:r>
              <a:rPr lang="zh-CN" altLang="en-US"/>
              <a:t>任务分级</a:t>
            </a:r>
          </a:p>
          <a:p>
            <a:pPr marL="609600" indent="-609600">
              <a:buFontTx/>
              <a:buAutoNum type="arabicPeriod"/>
            </a:pPr>
            <a:r>
              <a:rPr lang="zh-CN" altLang="en-US"/>
              <a:t>任务链接</a:t>
            </a:r>
          </a:p>
        </p:txBody>
      </p:sp>
    </p:spTree>
    <p:extLst>
      <p:ext uri="{BB962C8B-B14F-4D97-AF65-F5344CB8AC3E}">
        <p14:creationId xmlns:p14="http://schemas.microsoft.com/office/powerpoint/2010/main" val="13302154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981200" y="274639"/>
            <a:ext cx="8229600" cy="706437"/>
          </a:xfrm>
        </p:spPr>
        <p:txBody>
          <a:bodyPr/>
          <a:lstStyle/>
          <a:p>
            <a:r>
              <a:rPr lang="zh-CN" altLang="en-US" sz="4000"/>
              <a:t>任务分解</a:t>
            </a:r>
          </a:p>
        </p:txBody>
      </p:sp>
      <p:sp>
        <p:nvSpPr>
          <p:cNvPr id="97283" name="Rectangle 3"/>
          <p:cNvSpPr>
            <a:spLocks noGrp="1" noChangeArrowheads="1"/>
          </p:cNvSpPr>
          <p:nvPr>
            <p:ph type="body" idx="1"/>
          </p:nvPr>
        </p:nvSpPr>
        <p:spPr>
          <a:xfrm>
            <a:off x="1981200" y="1052513"/>
            <a:ext cx="8229600" cy="5472112"/>
          </a:xfrm>
        </p:spPr>
        <p:txBody>
          <a:bodyPr/>
          <a:lstStyle/>
          <a:p>
            <a:pPr>
              <a:lnSpc>
                <a:spcPct val="90000"/>
              </a:lnSpc>
            </a:pPr>
            <a:r>
              <a:rPr lang="en-US" altLang="zh-CN" sz="2800"/>
              <a:t>WBS</a:t>
            </a:r>
            <a:r>
              <a:rPr lang="zh-CN" altLang="en-US" sz="2800"/>
              <a:t>概念</a:t>
            </a:r>
            <a:r>
              <a:rPr lang="en-US" altLang="zh-CN" sz="2800"/>
              <a:t>----Work Breakdown Structure </a:t>
            </a:r>
            <a:r>
              <a:rPr lang="zh-CN" altLang="en-US" sz="2800"/>
              <a:t>工作分解结构：</a:t>
            </a:r>
            <a:r>
              <a:rPr lang="zh-CN" altLang="en-US" sz="2400"/>
              <a:t>一种面向</a:t>
            </a:r>
            <a:r>
              <a:rPr lang="zh-CN" altLang="en-US" sz="2400">
                <a:solidFill>
                  <a:srgbClr val="FF3300"/>
                </a:solidFill>
              </a:rPr>
              <a:t>可交付成果</a:t>
            </a:r>
            <a:r>
              <a:rPr lang="zh-CN" altLang="en-US" sz="2400"/>
              <a:t>的项目元素分组，这个分组组织并定义了全部的项目工作范围。每下降一级都表示一个更加详细的项目工作的定义</a:t>
            </a:r>
            <a:r>
              <a:rPr lang="zh-CN" altLang="en-US" sz="2800"/>
              <a:t>。</a:t>
            </a:r>
          </a:p>
          <a:p>
            <a:pPr>
              <a:lnSpc>
                <a:spcPct val="90000"/>
              </a:lnSpc>
            </a:pPr>
            <a:r>
              <a:rPr lang="zh-CN" altLang="en-US" sz="2800"/>
              <a:t>工作包（</a:t>
            </a:r>
            <a:r>
              <a:rPr lang="en-US" altLang="zh-CN" sz="2800"/>
              <a:t>Work Package</a:t>
            </a:r>
            <a:r>
              <a:rPr lang="zh-CN" altLang="en-US" sz="2800"/>
              <a:t>）：</a:t>
            </a:r>
            <a:r>
              <a:rPr lang="en-US" altLang="zh-CN" sz="2400"/>
              <a:t>WBS</a:t>
            </a:r>
            <a:r>
              <a:rPr lang="zh-CN" altLang="en-US" sz="2400"/>
              <a:t>中最低级的工作，工作包也指要求完成的一项具体工作组成部分或过程，如一个报告、一个设计或一个文档的全部需求或其中的一部分、一个硬件或一项服务 </a:t>
            </a:r>
          </a:p>
          <a:p>
            <a:pPr>
              <a:lnSpc>
                <a:spcPct val="90000"/>
              </a:lnSpc>
            </a:pPr>
            <a:r>
              <a:rPr lang="zh-CN" altLang="en-US" sz="2800"/>
              <a:t>一个完成了的</a:t>
            </a:r>
            <a:r>
              <a:rPr lang="en-US" altLang="zh-CN" sz="2800"/>
              <a:t>WBS</a:t>
            </a:r>
            <a:r>
              <a:rPr lang="zh-CN" altLang="en-US" sz="2800"/>
              <a:t>应该覆盖项目的全部范围。</a:t>
            </a:r>
          </a:p>
          <a:p>
            <a:pPr>
              <a:lnSpc>
                <a:spcPct val="90000"/>
              </a:lnSpc>
            </a:pPr>
            <a:r>
              <a:rPr lang="en-US" altLang="zh-CN" sz="2800"/>
              <a:t>Project</a:t>
            </a:r>
            <a:r>
              <a:rPr lang="zh-CN" altLang="en-US" sz="2800"/>
              <a:t>利用内置或自定义的任务分解结构代码或大纲代码来显示项目的结构 </a:t>
            </a:r>
          </a:p>
        </p:txBody>
      </p:sp>
    </p:spTree>
    <p:extLst>
      <p:ext uri="{BB962C8B-B14F-4D97-AF65-F5344CB8AC3E}">
        <p14:creationId xmlns:p14="http://schemas.microsoft.com/office/powerpoint/2010/main" val="1292485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992313" y="115888"/>
            <a:ext cx="8229600" cy="633412"/>
          </a:xfrm>
        </p:spPr>
        <p:txBody>
          <a:bodyPr/>
          <a:lstStyle/>
          <a:p>
            <a:r>
              <a:rPr lang="zh-CN" altLang="en-US"/>
              <a:t>任务输入</a:t>
            </a:r>
          </a:p>
        </p:txBody>
      </p:sp>
      <p:sp>
        <p:nvSpPr>
          <p:cNvPr id="105475" name="Rectangle 3"/>
          <p:cNvSpPr>
            <a:spLocks noGrp="1" noChangeArrowheads="1"/>
          </p:cNvSpPr>
          <p:nvPr>
            <p:ph type="body" idx="1"/>
          </p:nvPr>
        </p:nvSpPr>
        <p:spPr>
          <a:xfrm>
            <a:off x="2135188" y="981075"/>
            <a:ext cx="8147050" cy="5113338"/>
          </a:xfrm>
        </p:spPr>
        <p:txBody>
          <a:bodyPr/>
          <a:lstStyle/>
          <a:p>
            <a:pPr>
              <a:lnSpc>
                <a:spcPct val="120000"/>
              </a:lnSpc>
            </a:pPr>
            <a:r>
              <a:rPr lang="zh-CN" altLang="en-US" sz="2400" b="1">
                <a:solidFill>
                  <a:srgbClr val="FF33CC"/>
                </a:solidFill>
              </a:rPr>
              <a:t>任务名称</a:t>
            </a:r>
            <a:r>
              <a:rPr lang="en-US" altLang="zh-CN" sz="2400"/>
              <a:t>---</a:t>
            </a:r>
            <a:r>
              <a:rPr lang="zh-CN" altLang="en-US" sz="2400"/>
              <a:t>一般先输入主要的、概略性的任务（实现项目目标重要的步骤）。</a:t>
            </a:r>
          </a:p>
          <a:p>
            <a:pPr>
              <a:lnSpc>
                <a:spcPct val="120000"/>
              </a:lnSpc>
            </a:pPr>
            <a:r>
              <a:rPr lang="zh-CN" altLang="en-US" sz="2400" b="1">
                <a:solidFill>
                  <a:srgbClr val="FF33CC"/>
                </a:solidFill>
              </a:rPr>
              <a:t>任务工期</a:t>
            </a:r>
            <a:r>
              <a:rPr lang="en-US" altLang="zh-CN" sz="2400"/>
              <a:t>---</a:t>
            </a:r>
            <a:r>
              <a:rPr lang="zh-CN" altLang="en-US" sz="2400"/>
              <a:t>预期的完成任务所需的时间 </a:t>
            </a:r>
            <a:r>
              <a:rPr lang="en-US" altLang="zh-CN" sz="2400"/>
              <a:t>, </a:t>
            </a:r>
            <a:r>
              <a:rPr lang="en-US" altLang="zh-CN" sz="2400">
                <a:effectLst>
                  <a:outerShdw blurRad="38100" dist="38100" dir="2700000" algn="tl">
                    <a:srgbClr val="C0C0C0"/>
                  </a:outerShdw>
                </a:effectLst>
              </a:rPr>
              <a:t>Project</a:t>
            </a:r>
            <a:r>
              <a:rPr lang="zh-CN" altLang="en-US" sz="2400">
                <a:effectLst>
                  <a:outerShdw blurRad="38100" dist="38100" dir="2700000" algn="tl">
                    <a:srgbClr val="C0C0C0"/>
                  </a:outerShdw>
                </a:effectLst>
              </a:rPr>
              <a:t>中允许输入的工期单位有月、星期、工作日、小时或分钟，不包括非工作时间</a:t>
            </a:r>
            <a:endParaRPr lang="zh-CN" altLang="en-US" sz="2400"/>
          </a:p>
          <a:p>
            <a:pPr>
              <a:lnSpc>
                <a:spcPct val="120000"/>
              </a:lnSpc>
            </a:pPr>
            <a:r>
              <a:rPr lang="zh-CN" altLang="en-US" sz="2400" b="1">
                <a:solidFill>
                  <a:srgbClr val="FF33CC"/>
                </a:solidFill>
              </a:rPr>
              <a:t>任务信息</a:t>
            </a:r>
            <a:r>
              <a:rPr lang="en-US" altLang="zh-CN" sz="2400"/>
              <a:t>---</a:t>
            </a:r>
            <a:r>
              <a:rPr lang="zh-CN" altLang="en-US" sz="2400"/>
              <a:t>在备注中记录任务的重要信息</a:t>
            </a:r>
          </a:p>
          <a:p>
            <a:pPr>
              <a:lnSpc>
                <a:spcPct val="120000"/>
              </a:lnSpc>
            </a:pPr>
            <a:r>
              <a:rPr lang="zh-CN" altLang="en-US" sz="2400" b="1">
                <a:solidFill>
                  <a:srgbClr val="FF33CC"/>
                </a:solidFill>
              </a:rPr>
              <a:t>里程碑概念</a:t>
            </a:r>
            <a:r>
              <a:rPr lang="en-US" altLang="zh-CN" sz="2400" b="1"/>
              <a:t>---</a:t>
            </a:r>
            <a:r>
              <a:rPr lang="zh-CN" altLang="en-US" sz="2400"/>
              <a:t>是在项目内部完成的重要事件</a:t>
            </a:r>
            <a:r>
              <a:rPr lang="en-US" altLang="zh-CN" sz="2400"/>
              <a:t>, Project</a:t>
            </a:r>
            <a:r>
              <a:rPr lang="zh-CN" altLang="en-US" sz="2400"/>
              <a:t>对零工作日的任务默认为里程碑</a:t>
            </a:r>
          </a:p>
          <a:p>
            <a:pPr>
              <a:lnSpc>
                <a:spcPct val="120000"/>
              </a:lnSpc>
            </a:pPr>
            <a:r>
              <a:rPr lang="zh-CN" altLang="en-US" sz="2400"/>
              <a:t>任务在输入完成后，要插入新任务、移动任务次序的操作与</a:t>
            </a:r>
            <a:r>
              <a:rPr lang="en-US" altLang="zh-CN" sz="2400"/>
              <a:t>Excel</a:t>
            </a:r>
            <a:r>
              <a:rPr lang="zh-CN" altLang="en-US" sz="2400"/>
              <a:t>的操作基本相同</a:t>
            </a:r>
          </a:p>
          <a:p>
            <a:pPr>
              <a:lnSpc>
                <a:spcPct val="120000"/>
              </a:lnSpc>
            </a:pPr>
            <a:endParaRPr lang="en-US" altLang="zh-CN" sz="2400"/>
          </a:p>
        </p:txBody>
      </p:sp>
    </p:spTree>
    <p:extLst>
      <p:ext uri="{BB962C8B-B14F-4D97-AF65-F5344CB8AC3E}">
        <p14:creationId xmlns:p14="http://schemas.microsoft.com/office/powerpoint/2010/main" val="4240346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5" descr="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847851" y="260351"/>
            <a:ext cx="8640763" cy="6481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6502" name="AutoShape 6"/>
          <p:cNvSpPr>
            <a:spLocks noChangeArrowheads="1"/>
          </p:cNvSpPr>
          <p:nvPr/>
        </p:nvSpPr>
        <p:spPr bwMode="auto">
          <a:xfrm>
            <a:off x="4727575" y="5734050"/>
            <a:ext cx="2159000" cy="719138"/>
          </a:xfrm>
          <a:prstGeom prst="wedgeRoundRectCallout">
            <a:avLst>
              <a:gd name="adj1" fmla="val -91986"/>
              <a:gd name="adj2" fmla="val -136532"/>
              <a:gd name="adj3" fmla="val 16667"/>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任务分解</a:t>
            </a:r>
            <a:r>
              <a:rPr lang="en-US" altLang="zh-CN"/>
              <a:t>---</a:t>
            </a:r>
            <a:r>
              <a:rPr lang="zh-CN" altLang="en-US"/>
              <a:t>输入任务名称</a:t>
            </a:r>
          </a:p>
        </p:txBody>
      </p:sp>
    </p:spTree>
    <p:extLst>
      <p:ext uri="{BB962C8B-B14F-4D97-AF65-F5344CB8AC3E}">
        <p14:creationId xmlns:p14="http://schemas.microsoft.com/office/powerpoint/2010/main" val="3559156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981200" y="274639"/>
            <a:ext cx="8229600" cy="777875"/>
          </a:xfrm>
          <a:solidFill>
            <a:srgbClr val="66FF33"/>
          </a:solidFill>
        </p:spPr>
        <p:txBody>
          <a:bodyPr/>
          <a:lstStyle/>
          <a:p>
            <a:pPr algn="l"/>
            <a:r>
              <a:rPr lang="zh-CN" altLang="en-US" sz="3200"/>
              <a:t>组织项目结构</a:t>
            </a:r>
            <a:r>
              <a:rPr lang="en-US" altLang="zh-CN" sz="3200"/>
              <a:t>---</a:t>
            </a:r>
            <a:r>
              <a:rPr lang="zh-CN" altLang="en-US" sz="3200"/>
              <a:t>设定层次关系</a:t>
            </a:r>
          </a:p>
        </p:txBody>
      </p:sp>
      <p:pic>
        <p:nvPicPr>
          <p:cNvPr id="108551" name="Picture 7"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3389" y="1268414"/>
            <a:ext cx="8713787" cy="5286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31845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981200" y="274638"/>
            <a:ext cx="8229600" cy="633412"/>
          </a:xfrm>
        </p:spPr>
        <p:txBody>
          <a:bodyPr/>
          <a:lstStyle/>
          <a:p>
            <a:pPr algn="l"/>
            <a:r>
              <a:rPr lang="zh-CN" altLang="en-US" sz="2800"/>
              <a:t>输入工期</a:t>
            </a:r>
            <a:r>
              <a:rPr lang="en-US" altLang="zh-CN" sz="2800"/>
              <a:t>---</a:t>
            </a:r>
            <a:r>
              <a:rPr lang="zh-CN" altLang="en-US" sz="2800"/>
              <a:t>方法一</a:t>
            </a:r>
            <a:r>
              <a:rPr lang="en-US" altLang="zh-CN" sz="2800"/>
              <a:t>,</a:t>
            </a:r>
            <a:r>
              <a:rPr lang="zh-CN" altLang="en-US" sz="2800"/>
              <a:t>直接输入</a:t>
            </a:r>
          </a:p>
        </p:txBody>
      </p:sp>
      <p:pic>
        <p:nvPicPr>
          <p:cNvPr id="315397" name="Picture 5" descr="输入工期"/>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908051"/>
            <a:ext cx="8713788" cy="5616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671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981200" y="274638"/>
            <a:ext cx="8229600" cy="633412"/>
          </a:xfrm>
          <a:solidFill>
            <a:srgbClr val="00FF00"/>
          </a:solid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90000" tIns="46800" rIns="90000" bIns="46800"/>
          <a:lstStyle/>
          <a:p>
            <a:pPr algn="l"/>
            <a:r>
              <a:rPr lang="zh-CN" altLang="en-US" sz="2800"/>
              <a:t>方法二</a:t>
            </a:r>
            <a:r>
              <a:rPr lang="en-US" altLang="zh-CN" sz="2800"/>
              <a:t>: </a:t>
            </a:r>
            <a:r>
              <a:rPr lang="zh-CN" altLang="en-US" sz="2800"/>
              <a:t>双击任务</a:t>
            </a:r>
            <a:r>
              <a:rPr lang="en-US" altLang="zh-CN" sz="2800"/>
              <a:t>--</a:t>
            </a:r>
            <a:r>
              <a:rPr lang="zh-CN" altLang="en-US" sz="2800"/>
              <a:t>任务信息窗</a:t>
            </a:r>
            <a:r>
              <a:rPr lang="en-US" altLang="zh-CN" sz="2800"/>
              <a:t>,</a:t>
            </a:r>
            <a:r>
              <a:rPr lang="zh-CN" altLang="en-US" sz="2800"/>
              <a:t>可以设置开工日期和工期</a:t>
            </a:r>
            <a:r>
              <a:rPr lang="en-US" altLang="zh-CN" sz="2800"/>
              <a:t>. </a:t>
            </a:r>
          </a:p>
        </p:txBody>
      </p:sp>
      <p:pic>
        <p:nvPicPr>
          <p:cNvPr id="92165" name="Picture 5"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6" y="1341438"/>
            <a:ext cx="8507413" cy="532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05145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p:txBody>
          <a:bodyPr/>
          <a:lstStyle/>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5</a:t>
            </a:fld>
            <a:endParaRPr lang="en-US" altLang="zh-CN"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p:cNvSpPr>
            <a:spLocks noGrp="1" noChangeArrowheads="1"/>
          </p:cNvSpPr>
          <p:nvPr>
            <p:ph type="title"/>
          </p:nvPr>
        </p:nvSpPr>
        <p:spPr>
          <a:xfrm>
            <a:off x="1981200" y="274639"/>
            <a:ext cx="8229600" cy="777875"/>
          </a:xfrm>
          <a:solidFill>
            <a:srgbClr val="00FF00"/>
          </a:solidFill>
        </p:spPr>
        <p:txBody>
          <a:bodyPr/>
          <a:lstStyle/>
          <a:p>
            <a:pPr algn="l"/>
            <a:r>
              <a:rPr lang="zh-CN" altLang="en-US" sz="2800"/>
              <a:t>任务信息</a:t>
            </a:r>
            <a:r>
              <a:rPr lang="en-US" altLang="zh-CN" sz="2800"/>
              <a:t>—</a:t>
            </a:r>
            <a:r>
              <a:rPr lang="zh-CN" altLang="en-US" sz="2800"/>
              <a:t>双击任务</a:t>
            </a:r>
            <a:r>
              <a:rPr lang="en-US" altLang="zh-CN" sz="2800"/>
              <a:t>,</a:t>
            </a:r>
            <a:r>
              <a:rPr lang="zh-CN" altLang="en-US" sz="2800"/>
              <a:t>弹出”任务信息窗”</a:t>
            </a:r>
            <a:r>
              <a:rPr lang="en-US" altLang="zh-CN" sz="2800"/>
              <a:t>,</a:t>
            </a:r>
            <a:r>
              <a:rPr lang="zh-CN" altLang="en-US" sz="2800"/>
              <a:t>在备注卡中输入</a:t>
            </a:r>
            <a:r>
              <a:rPr lang="en-US" altLang="zh-CN" sz="2800"/>
              <a:t>,</a:t>
            </a:r>
            <a:r>
              <a:rPr lang="zh-CN" altLang="en-US" sz="2800"/>
              <a:t>如下图</a:t>
            </a:r>
            <a:r>
              <a:rPr lang="en-US" altLang="zh-CN" sz="2800"/>
              <a:t>:</a:t>
            </a:r>
          </a:p>
        </p:txBody>
      </p:sp>
      <p:pic>
        <p:nvPicPr>
          <p:cNvPr id="9318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1412875"/>
            <a:ext cx="8604250" cy="5073650"/>
          </a:xfrm>
        </p:spPr>
      </p:pic>
    </p:spTree>
    <p:extLst>
      <p:ext uri="{BB962C8B-B14F-4D97-AF65-F5344CB8AC3E}">
        <p14:creationId xmlns:p14="http://schemas.microsoft.com/office/powerpoint/2010/main" val="9389881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78" name="Picture 6" descr="备注2"/>
          <p:cNvPicPr>
            <a:picLocks noGrp="1" noChangeAspect="1" noChangeArrowheads="1"/>
          </p:cNvPicPr>
          <p:nvPr>
            <p:ph/>
          </p:nvPr>
        </p:nvPicPr>
        <p:blipFill>
          <a:blip r:embed="rId2">
            <a:extLst>
              <a:ext uri="{28A0092B-C50C-407E-A947-70E740481C1C}">
                <a14:useLocalDpi xmlns:a14="http://schemas.microsoft.com/office/drawing/2010/main" val="0"/>
              </a:ext>
            </a:extLst>
          </a:blip>
          <a:srcRect t="9596"/>
          <a:stretch>
            <a:fillRect/>
          </a:stretch>
        </p:blipFill>
        <p:spPr>
          <a:xfrm>
            <a:off x="1631950" y="260351"/>
            <a:ext cx="8567738" cy="6264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0279" name="AutoShape 7"/>
          <p:cNvSpPr>
            <a:spLocks noChangeArrowheads="1"/>
          </p:cNvSpPr>
          <p:nvPr/>
        </p:nvSpPr>
        <p:spPr bwMode="auto">
          <a:xfrm>
            <a:off x="4440239" y="188914"/>
            <a:ext cx="2016125" cy="719137"/>
          </a:xfrm>
          <a:prstGeom prst="wedgeRoundRectCallout">
            <a:avLst>
              <a:gd name="adj1" fmla="val -129134"/>
              <a:gd name="adj2" fmla="val 231676"/>
              <a:gd name="adj3" fmla="val 16667"/>
            </a:avLst>
          </a:prstGeom>
          <a:solidFill>
            <a:srgbClr val="00FF00"/>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任务信息</a:t>
            </a:r>
          </a:p>
        </p:txBody>
      </p:sp>
    </p:spTree>
    <p:extLst>
      <p:ext uri="{BB962C8B-B14F-4D97-AF65-F5344CB8AC3E}">
        <p14:creationId xmlns:p14="http://schemas.microsoft.com/office/powerpoint/2010/main" val="4730446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981200" y="274639"/>
            <a:ext cx="8229600" cy="706437"/>
          </a:xfrm>
          <a:solidFill>
            <a:srgbClr val="00FF00"/>
          </a:solidFill>
        </p:spPr>
        <p:txBody>
          <a:bodyPr/>
          <a:lstStyle/>
          <a:p>
            <a:r>
              <a:rPr lang="zh-CN" altLang="en-US"/>
              <a:t>建立任务间链接</a:t>
            </a:r>
            <a:r>
              <a:rPr lang="en-US" altLang="zh-CN"/>
              <a:t>---Project 4</a:t>
            </a:r>
            <a:r>
              <a:rPr lang="zh-CN" altLang="en-US"/>
              <a:t>种关系</a:t>
            </a:r>
          </a:p>
        </p:txBody>
      </p:sp>
      <p:sp>
        <p:nvSpPr>
          <p:cNvPr id="94211" name="Rectangle 3"/>
          <p:cNvSpPr>
            <a:spLocks noGrp="1" noChangeArrowheads="1"/>
          </p:cNvSpPr>
          <p:nvPr>
            <p:ph type="body" sz="half" idx="1"/>
          </p:nvPr>
        </p:nvSpPr>
        <p:spPr>
          <a:xfrm>
            <a:off x="1981200" y="1341438"/>
            <a:ext cx="4038600" cy="4895850"/>
          </a:xfrm>
        </p:spPr>
        <p:txBody>
          <a:bodyPr/>
          <a:lstStyle/>
          <a:p>
            <a:pPr>
              <a:lnSpc>
                <a:spcPct val="150000"/>
              </a:lnSpc>
              <a:buFont typeface="Wingdings" panose="05000000000000000000" pitchFamily="2" charset="2"/>
              <a:buChar char="Ø"/>
            </a:pPr>
            <a:r>
              <a:rPr lang="zh-CN" altLang="en-US" sz="1600" b="1">
                <a:solidFill>
                  <a:srgbClr val="FF33CC"/>
                </a:solidFill>
              </a:rPr>
              <a:t>完成</a:t>
            </a:r>
            <a:r>
              <a:rPr lang="en-US" altLang="zh-CN" sz="1600" b="1">
                <a:solidFill>
                  <a:srgbClr val="FF33CC"/>
                </a:solidFill>
              </a:rPr>
              <a:t>—</a:t>
            </a:r>
            <a:r>
              <a:rPr lang="zh-CN" altLang="en-US" sz="1600" b="1">
                <a:solidFill>
                  <a:srgbClr val="FF33CC"/>
                </a:solidFill>
              </a:rPr>
              <a:t>开始（</a:t>
            </a:r>
            <a:r>
              <a:rPr lang="en-US" altLang="zh-CN" sz="1600" b="1">
                <a:solidFill>
                  <a:srgbClr val="FF33CC"/>
                </a:solidFill>
              </a:rPr>
              <a:t>FS</a:t>
            </a:r>
            <a:r>
              <a:rPr lang="zh-CN" altLang="en-US" sz="1600" b="1"/>
              <a:t>）</a:t>
            </a:r>
            <a:r>
              <a:rPr lang="zh-CN" altLang="en-US" sz="1600"/>
              <a:t>：后续任务（任务</a:t>
            </a:r>
            <a:r>
              <a:rPr lang="en-US" altLang="zh-CN" sz="1600"/>
              <a:t>2</a:t>
            </a:r>
            <a:r>
              <a:rPr lang="zh-CN" altLang="en-US" sz="1600"/>
              <a:t>）必须在前置任务（任务</a:t>
            </a:r>
            <a:r>
              <a:rPr lang="en-US" altLang="zh-CN" sz="1600"/>
              <a:t>1</a:t>
            </a:r>
            <a:r>
              <a:rPr lang="zh-CN" altLang="en-US" sz="1600"/>
              <a:t>）完成后，才能开始。</a:t>
            </a:r>
          </a:p>
          <a:p>
            <a:pPr>
              <a:lnSpc>
                <a:spcPct val="150000"/>
              </a:lnSpc>
              <a:buFont typeface="Wingdings" panose="05000000000000000000" pitchFamily="2" charset="2"/>
              <a:buChar char="Ø"/>
            </a:pPr>
            <a:r>
              <a:rPr lang="zh-CN" altLang="en-US" sz="1600" b="1">
                <a:solidFill>
                  <a:srgbClr val="FF33CC"/>
                </a:solidFill>
              </a:rPr>
              <a:t>开始</a:t>
            </a:r>
            <a:r>
              <a:rPr lang="en-US" altLang="zh-CN" sz="1600" b="1">
                <a:solidFill>
                  <a:srgbClr val="FF33CC"/>
                </a:solidFill>
              </a:rPr>
              <a:t>—</a:t>
            </a:r>
            <a:r>
              <a:rPr lang="zh-CN" altLang="en-US" sz="1600" b="1">
                <a:solidFill>
                  <a:srgbClr val="FF33CC"/>
                </a:solidFill>
              </a:rPr>
              <a:t>开始（</a:t>
            </a:r>
            <a:r>
              <a:rPr lang="en-US" altLang="zh-CN" sz="1600" b="1">
                <a:solidFill>
                  <a:srgbClr val="FF33CC"/>
                </a:solidFill>
              </a:rPr>
              <a:t>SS</a:t>
            </a:r>
            <a:r>
              <a:rPr lang="zh-CN" altLang="en-US" sz="1600" b="1">
                <a:solidFill>
                  <a:srgbClr val="FF33CC"/>
                </a:solidFill>
              </a:rPr>
              <a:t>）</a:t>
            </a:r>
            <a:r>
              <a:rPr lang="zh-CN" altLang="en-US" sz="1600"/>
              <a:t>：后续任务（任务</a:t>
            </a:r>
            <a:r>
              <a:rPr lang="en-US" altLang="zh-CN" sz="1600"/>
              <a:t>2</a:t>
            </a:r>
            <a:r>
              <a:rPr lang="zh-CN" altLang="en-US" sz="1600"/>
              <a:t>）必须在前置任务（任务</a:t>
            </a:r>
            <a:r>
              <a:rPr lang="en-US" altLang="zh-CN" sz="1600"/>
              <a:t>1</a:t>
            </a:r>
            <a:r>
              <a:rPr lang="zh-CN" altLang="en-US" sz="1600"/>
              <a:t>）开始后，才能开始。</a:t>
            </a:r>
          </a:p>
          <a:p>
            <a:pPr>
              <a:lnSpc>
                <a:spcPct val="150000"/>
              </a:lnSpc>
              <a:buFont typeface="Wingdings" panose="05000000000000000000" pitchFamily="2" charset="2"/>
              <a:buChar char="Ø"/>
            </a:pPr>
            <a:r>
              <a:rPr lang="zh-CN" altLang="en-US" sz="1600" b="1">
                <a:solidFill>
                  <a:srgbClr val="FF33CC"/>
                </a:solidFill>
              </a:rPr>
              <a:t>完成</a:t>
            </a:r>
            <a:r>
              <a:rPr lang="en-US" altLang="zh-CN" sz="1600" b="1">
                <a:solidFill>
                  <a:srgbClr val="FF33CC"/>
                </a:solidFill>
              </a:rPr>
              <a:t>—</a:t>
            </a:r>
            <a:r>
              <a:rPr lang="zh-CN" altLang="en-US" sz="1600" b="1">
                <a:solidFill>
                  <a:srgbClr val="FF33CC"/>
                </a:solidFill>
              </a:rPr>
              <a:t>完成（</a:t>
            </a:r>
            <a:r>
              <a:rPr lang="en-US" altLang="zh-CN" sz="1600" b="1">
                <a:solidFill>
                  <a:srgbClr val="FF33CC"/>
                </a:solidFill>
              </a:rPr>
              <a:t>FF</a:t>
            </a:r>
            <a:r>
              <a:rPr lang="zh-CN" altLang="en-US" sz="1600" b="1">
                <a:solidFill>
                  <a:srgbClr val="FF33CC"/>
                </a:solidFill>
              </a:rPr>
              <a:t>）</a:t>
            </a:r>
            <a:r>
              <a:rPr lang="zh-CN" altLang="en-US" sz="1600"/>
              <a:t>：后续任务（任务</a:t>
            </a:r>
            <a:r>
              <a:rPr lang="en-US" altLang="zh-CN" sz="1600"/>
              <a:t>2</a:t>
            </a:r>
            <a:r>
              <a:rPr lang="zh-CN" altLang="en-US" sz="1600"/>
              <a:t>）必须在前置任务（任务</a:t>
            </a:r>
            <a:r>
              <a:rPr lang="en-US" altLang="zh-CN" sz="1600"/>
              <a:t>1</a:t>
            </a:r>
            <a:r>
              <a:rPr lang="zh-CN" altLang="en-US" sz="1600"/>
              <a:t>）完成后完成。</a:t>
            </a:r>
          </a:p>
          <a:p>
            <a:pPr>
              <a:lnSpc>
                <a:spcPct val="150000"/>
              </a:lnSpc>
              <a:buFont typeface="Wingdings" panose="05000000000000000000" pitchFamily="2" charset="2"/>
              <a:buChar char="Ø"/>
            </a:pPr>
            <a:r>
              <a:rPr lang="zh-CN" altLang="en-US" sz="1600" b="1">
                <a:solidFill>
                  <a:srgbClr val="FF33CC"/>
                </a:solidFill>
              </a:rPr>
              <a:t>开始</a:t>
            </a:r>
            <a:r>
              <a:rPr lang="en-US" altLang="zh-CN" sz="1600" b="1">
                <a:solidFill>
                  <a:srgbClr val="FF33CC"/>
                </a:solidFill>
              </a:rPr>
              <a:t>—</a:t>
            </a:r>
            <a:r>
              <a:rPr lang="zh-CN" altLang="en-US" sz="1600" b="1">
                <a:solidFill>
                  <a:srgbClr val="FF33CC"/>
                </a:solidFill>
              </a:rPr>
              <a:t>完成（</a:t>
            </a:r>
            <a:r>
              <a:rPr lang="en-US" altLang="zh-CN" sz="1600" b="1">
                <a:solidFill>
                  <a:srgbClr val="FF33CC"/>
                </a:solidFill>
              </a:rPr>
              <a:t>SF</a:t>
            </a:r>
            <a:r>
              <a:rPr lang="zh-CN" altLang="en-US" sz="1600" b="1">
                <a:solidFill>
                  <a:srgbClr val="FF33CC"/>
                </a:solidFill>
              </a:rPr>
              <a:t>）</a:t>
            </a:r>
            <a:r>
              <a:rPr lang="zh-CN" altLang="en-US" sz="1600"/>
              <a:t>后续任务（任务</a:t>
            </a:r>
            <a:r>
              <a:rPr lang="en-US" altLang="zh-CN" sz="1600"/>
              <a:t>2</a:t>
            </a:r>
            <a:r>
              <a:rPr lang="zh-CN" altLang="en-US" sz="1600"/>
              <a:t>）必须在前置任务（任务</a:t>
            </a:r>
            <a:r>
              <a:rPr lang="en-US" altLang="zh-CN" sz="1600"/>
              <a:t>1</a:t>
            </a:r>
            <a:r>
              <a:rPr lang="zh-CN" altLang="en-US" sz="1600"/>
              <a:t>）开始前必须完成</a:t>
            </a:r>
            <a:r>
              <a:rPr lang="zh-CN" altLang="en-US" sz="1800"/>
              <a:t>。</a:t>
            </a:r>
          </a:p>
        </p:txBody>
      </p:sp>
      <p:pic>
        <p:nvPicPr>
          <p:cNvPr id="94217" name="Picture 9" descr="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30925" y="1125539"/>
            <a:ext cx="4357688" cy="5184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10767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a:xfrm>
            <a:off x="1981200" y="274639"/>
            <a:ext cx="8229600" cy="561975"/>
          </a:xfrm>
          <a:solidFill>
            <a:srgbClr val="00FF00"/>
          </a:solidFill>
        </p:spPr>
        <p:txBody>
          <a:bodyPr/>
          <a:lstStyle/>
          <a:p>
            <a:pPr algn="l"/>
            <a:r>
              <a:rPr lang="zh-CN" altLang="en-US" sz="4000"/>
              <a:t>任务关系链接</a:t>
            </a:r>
            <a:r>
              <a:rPr lang="en-US" altLang="zh-CN" sz="4000"/>
              <a:t>---</a:t>
            </a:r>
            <a:r>
              <a:rPr lang="zh-CN" altLang="en-US" sz="2800"/>
              <a:t>任务信息窗，前置任务卡</a:t>
            </a:r>
          </a:p>
        </p:txBody>
      </p:sp>
      <p:pic>
        <p:nvPicPr>
          <p:cNvPr id="78854" name="Picture 6"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909" b="2682"/>
          <a:stretch>
            <a:fillRect/>
          </a:stretch>
        </p:blipFill>
        <p:spPr>
          <a:xfrm>
            <a:off x="1847850" y="1125538"/>
            <a:ext cx="8820150" cy="4895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96647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9" name="Rectangle 13"/>
          <p:cNvSpPr>
            <a:spLocks noGrp="1" noChangeArrowheads="1"/>
          </p:cNvSpPr>
          <p:nvPr>
            <p:ph type="title"/>
          </p:nvPr>
        </p:nvSpPr>
        <p:spPr>
          <a:xfrm>
            <a:off x="1981200" y="274638"/>
            <a:ext cx="8362950" cy="2074862"/>
          </a:xfrm>
        </p:spPr>
        <p:txBody>
          <a:bodyPr/>
          <a:lstStyle/>
          <a:p>
            <a:pPr algn="l"/>
            <a:r>
              <a:rPr lang="zh-CN" altLang="en-US" sz="2800"/>
              <a:t>前置时间</a:t>
            </a:r>
            <a:r>
              <a:rPr lang="en-US" altLang="zh-CN" sz="2800"/>
              <a:t>---</a:t>
            </a:r>
            <a:r>
              <a:rPr lang="zh-CN" altLang="en-US" sz="2800"/>
              <a:t>是指链接任务间（</a:t>
            </a:r>
            <a:r>
              <a:rPr lang="en-US" altLang="zh-CN" sz="2800"/>
              <a:t>FS</a:t>
            </a:r>
            <a:r>
              <a:rPr lang="zh-CN" altLang="en-US" sz="2800"/>
              <a:t>、</a:t>
            </a:r>
            <a:r>
              <a:rPr lang="en-US" altLang="zh-CN" sz="2800"/>
              <a:t>SS</a:t>
            </a:r>
            <a:r>
              <a:rPr lang="zh-CN" altLang="en-US" sz="2800"/>
              <a:t>、</a:t>
            </a:r>
            <a:r>
              <a:rPr lang="en-US" altLang="zh-CN" sz="2800"/>
              <a:t>FF</a:t>
            </a:r>
            <a:r>
              <a:rPr lang="zh-CN" altLang="en-US" sz="2800"/>
              <a:t>、</a:t>
            </a:r>
            <a:r>
              <a:rPr lang="en-US" altLang="zh-CN" sz="2800"/>
              <a:t>SF</a:t>
            </a:r>
            <a:r>
              <a:rPr lang="zh-CN" altLang="en-US" sz="2800"/>
              <a:t>）的重叠。</a:t>
            </a:r>
            <a:br>
              <a:rPr lang="zh-CN" altLang="en-US" sz="2800"/>
            </a:br>
            <a:r>
              <a:rPr lang="zh-CN" altLang="en-US" sz="2800"/>
              <a:t>延隔时间</a:t>
            </a:r>
            <a:r>
              <a:rPr lang="en-US" altLang="zh-CN" sz="2800"/>
              <a:t>---</a:t>
            </a:r>
            <a:r>
              <a:rPr lang="zh-CN" altLang="en-US" sz="2800"/>
              <a:t>是链接任务间的延迟时间，负值表示前置时间</a:t>
            </a:r>
          </a:p>
        </p:txBody>
      </p:sp>
      <p:graphicFrame>
        <p:nvGraphicFramePr>
          <p:cNvPr id="96301" name="Group 45"/>
          <p:cNvGraphicFramePr>
            <a:graphicFrameLocks noGrp="1"/>
          </p:cNvGraphicFramePr>
          <p:nvPr>
            <p:ph type="tbl" idx="1"/>
          </p:nvPr>
        </p:nvGraphicFramePr>
        <p:xfrm>
          <a:off x="1981200" y="2565401"/>
          <a:ext cx="8229600" cy="4067175"/>
        </p:xfrm>
        <a:graphic>
          <a:graphicData uri="http://schemas.openxmlformats.org/drawingml/2006/table">
            <a:tbl>
              <a:tblPr/>
              <a:tblGrid>
                <a:gridCol w="2530475"/>
                <a:gridCol w="5699125"/>
              </a:tblGrid>
              <a:tr h="792163">
                <a:tc gridSpan="2">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任务链接（相关性）意义：</a:t>
                      </a:r>
                    </a:p>
                  </a:txBody>
                  <a:tcPr marL="90000" marR="90000" marT="46800" marB="468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80962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输入内容</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代表该任务</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13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2FS-50%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在任务</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完成</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之前开始本任务</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803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2SS+1d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在任务</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开始后</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天开始本任务</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1213">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2FF-2d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在任务</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完成前</a:t>
                      </a: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天开始本任务</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50761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a:xfrm>
            <a:off x="1992313" y="188914"/>
            <a:ext cx="8229600" cy="561975"/>
          </a:xfrm>
          <a:solidFill>
            <a:srgbClr val="00FF00"/>
          </a:solidFill>
        </p:spPr>
        <p:txBody>
          <a:bodyPr/>
          <a:lstStyle/>
          <a:p>
            <a:r>
              <a:rPr lang="zh-CN" altLang="en-US" sz="2800"/>
              <a:t>设置后效果（例子）</a:t>
            </a:r>
          </a:p>
        </p:txBody>
      </p:sp>
      <p:pic>
        <p:nvPicPr>
          <p:cNvPr id="1300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713" r="19366" b="21396"/>
          <a:stretch>
            <a:fillRect/>
          </a:stretch>
        </p:blipFill>
        <p:spPr>
          <a:xfrm>
            <a:off x="1703388" y="908051"/>
            <a:ext cx="8507412" cy="5788025"/>
          </a:xfrm>
        </p:spPr>
      </p:pic>
    </p:spTree>
    <p:extLst>
      <p:ext uri="{BB962C8B-B14F-4D97-AF65-F5344CB8AC3E}">
        <p14:creationId xmlns:p14="http://schemas.microsoft.com/office/powerpoint/2010/main" val="28602723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Rectangle 6"/>
          <p:cNvSpPr>
            <a:spLocks noGrp="1" noChangeArrowheads="1"/>
          </p:cNvSpPr>
          <p:nvPr>
            <p:ph type="title"/>
          </p:nvPr>
        </p:nvSpPr>
        <p:spPr>
          <a:xfrm>
            <a:off x="1992314" y="188914"/>
            <a:ext cx="8218487" cy="490537"/>
          </a:xfrm>
          <a:solidFill>
            <a:srgbClr val="00FF00"/>
          </a:solidFill>
        </p:spPr>
        <p:txBody>
          <a:bodyPr/>
          <a:lstStyle/>
          <a:p>
            <a:pPr algn="l"/>
            <a:r>
              <a:rPr lang="zh-CN" altLang="en-US" sz="3200"/>
              <a:t>里程碑任务的设置</a:t>
            </a:r>
            <a:r>
              <a:rPr lang="en-US" altLang="zh-CN" sz="3200"/>
              <a:t>---</a:t>
            </a:r>
            <a:r>
              <a:rPr lang="zh-CN" altLang="en-US" sz="3200"/>
              <a:t>零工作日任务</a:t>
            </a:r>
          </a:p>
        </p:txBody>
      </p:sp>
      <p:pic>
        <p:nvPicPr>
          <p:cNvPr id="142341" name="Picture 5"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559" t="10214" b="18431"/>
          <a:stretch>
            <a:fillRect/>
          </a:stretch>
        </p:blipFill>
        <p:spPr>
          <a:xfrm>
            <a:off x="1919288" y="981076"/>
            <a:ext cx="8424862" cy="540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720953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8" name="Rectangle 6"/>
          <p:cNvSpPr>
            <a:spLocks noGrp="1" noChangeArrowheads="1"/>
          </p:cNvSpPr>
          <p:nvPr>
            <p:ph type="title"/>
          </p:nvPr>
        </p:nvSpPr>
        <p:spPr>
          <a:xfrm>
            <a:off x="1981200" y="274638"/>
            <a:ext cx="8229600" cy="633412"/>
          </a:xfrm>
          <a:solidFill>
            <a:srgbClr val="00FF00"/>
          </a:solidFill>
        </p:spPr>
        <p:txBody>
          <a:bodyPr/>
          <a:lstStyle/>
          <a:p>
            <a:pPr algn="l"/>
            <a:r>
              <a:rPr lang="zh-CN" altLang="en-US" sz="2800"/>
              <a:t>里程碑任务设置</a:t>
            </a:r>
            <a:r>
              <a:rPr lang="en-US" altLang="zh-CN" sz="2800"/>
              <a:t>---</a:t>
            </a:r>
            <a:r>
              <a:rPr lang="zh-CN" altLang="en-US" sz="2800"/>
              <a:t>非零工作日任务</a:t>
            </a:r>
          </a:p>
        </p:txBody>
      </p:sp>
      <p:pic>
        <p:nvPicPr>
          <p:cNvPr id="146437" name="Picture 5"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4" y="1060450"/>
            <a:ext cx="8135937" cy="55260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047144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zh-CN" altLang="en-US"/>
              <a:t>练习</a:t>
            </a:r>
          </a:p>
        </p:txBody>
      </p:sp>
      <p:sp>
        <p:nvSpPr>
          <p:cNvPr id="131075" name="Rectangle 3"/>
          <p:cNvSpPr>
            <a:spLocks noGrp="1" noChangeArrowheads="1"/>
          </p:cNvSpPr>
          <p:nvPr>
            <p:ph type="body" idx="1"/>
          </p:nvPr>
        </p:nvSpPr>
        <p:spPr/>
        <p:txBody>
          <a:bodyPr/>
          <a:lstStyle/>
          <a:p>
            <a:r>
              <a:rPr lang="zh-CN" altLang="en-US">
                <a:hlinkClick r:id="rId2" action="ppaction://hlinkfile"/>
              </a:rPr>
              <a:t>任务输入，分级，链接</a:t>
            </a:r>
            <a:endParaRPr lang="zh-CN" altLang="en-US"/>
          </a:p>
          <a:p>
            <a:r>
              <a:rPr lang="zh-CN" altLang="en-US"/>
              <a:t>工程项目例子</a:t>
            </a:r>
          </a:p>
          <a:p>
            <a:endParaRPr lang="zh-CN" altLang="en-US"/>
          </a:p>
          <a:p>
            <a:endParaRPr lang="en-US" altLang="zh-CN"/>
          </a:p>
        </p:txBody>
      </p:sp>
    </p:spTree>
    <p:extLst>
      <p:ext uri="{BB962C8B-B14F-4D97-AF65-F5344CB8AC3E}">
        <p14:creationId xmlns:p14="http://schemas.microsoft.com/office/powerpoint/2010/main" val="23182259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solidFill>
            <a:schemeClr val="folHlink"/>
          </a:solidFill>
        </p:spPr>
        <p:txBody>
          <a:bodyPr/>
          <a:lstStyle/>
          <a:p>
            <a:pPr algn="l"/>
            <a:r>
              <a:rPr lang="zh-CN" altLang="en-US" sz="4000"/>
              <a:t>为任务分配资源，就可解答以下                问题：</a:t>
            </a:r>
          </a:p>
        </p:txBody>
      </p:sp>
      <p:sp>
        <p:nvSpPr>
          <p:cNvPr id="321539" name="Rectangle 3"/>
          <p:cNvSpPr>
            <a:spLocks noGrp="1" noChangeArrowheads="1"/>
          </p:cNvSpPr>
          <p:nvPr>
            <p:ph type="body" idx="1"/>
          </p:nvPr>
        </p:nvSpPr>
        <p:spPr>
          <a:noFill/>
          <a:extLst>
            <a:ext uri="{909E8E84-426E-40DD-AFC4-6F175D3DCCD1}">
              <a14:hiddenFill xmlns:a14="http://schemas.microsoft.com/office/drawing/2010/main">
                <a:solidFill>
                  <a:srgbClr val="99CC00"/>
                </a:solidFill>
              </a14:hiddenFill>
            </a:ext>
          </a:extLst>
        </p:spPr>
        <p:txBody>
          <a:bodyPr/>
          <a:lstStyle/>
          <a:p>
            <a:r>
              <a:rPr lang="zh-CN" altLang="en-US"/>
              <a:t>谁应为任务工作以及何时工作？</a:t>
            </a:r>
          </a:p>
          <a:p>
            <a:r>
              <a:rPr lang="zh-CN" altLang="en-US"/>
              <a:t>您是否掌握完成项目所需工作的确切资源数？</a:t>
            </a:r>
          </a:p>
          <a:p>
            <a:r>
              <a:rPr lang="zh-CN" altLang="en-US"/>
              <a:t>您是否希望资源在不能工作的时间工作</a:t>
            </a:r>
            <a:r>
              <a:rPr lang="en-US" altLang="zh-CN"/>
              <a:t>(</a:t>
            </a:r>
            <a:r>
              <a:rPr lang="zh-CN" altLang="en-US"/>
              <a:t>如资源休假时</a:t>
            </a:r>
            <a:r>
              <a:rPr lang="en-US" altLang="zh-CN"/>
              <a:t>)</a:t>
            </a:r>
            <a:r>
              <a:rPr lang="zh-CN" altLang="en-US"/>
              <a:t>？</a:t>
            </a:r>
          </a:p>
          <a:p>
            <a:r>
              <a:rPr lang="zh-CN" altLang="en-US"/>
              <a:t>您是否将资源分配给过多的任务，以至于超出了资源的生产能力，换言之，是否过度分配资源？</a:t>
            </a:r>
          </a:p>
        </p:txBody>
      </p:sp>
    </p:spTree>
    <p:extLst>
      <p:ext uri="{BB962C8B-B14F-4D97-AF65-F5344CB8AC3E}">
        <p14:creationId xmlns:p14="http://schemas.microsoft.com/office/powerpoint/2010/main" val="4117434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2208214" y="1294935"/>
            <a:ext cx="7775575" cy="5447645"/>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lgn="l">
              <a:tabLst>
                <a:tab pos="517525" algn="l"/>
              </a:tabLst>
              <a:defRPr>
                <a:solidFill>
                  <a:schemeClr val="tx1"/>
                </a:solidFill>
                <a:latin typeface="Arial" panose="020B0604020202020204" pitchFamily="34" charset="0"/>
                <a:ea typeface="宋体" panose="02010600030101010101" pitchFamily="2" charset="-122"/>
              </a:defRPr>
            </a:lvl1pPr>
            <a:lvl2pPr algn="l">
              <a:tabLst>
                <a:tab pos="517525" algn="l"/>
              </a:tabLst>
              <a:defRPr>
                <a:solidFill>
                  <a:schemeClr val="tx1"/>
                </a:solidFill>
                <a:latin typeface="Arial" panose="020B0604020202020204" pitchFamily="34" charset="0"/>
                <a:ea typeface="宋体" panose="02010600030101010101" pitchFamily="2" charset="-122"/>
              </a:defRPr>
            </a:lvl2pPr>
            <a:lvl3pPr algn="l">
              <a:tabLst>
                <a:tab pos="517525" algn="l"/>
              </a:tabLst>
              <a:defRPr>
                <a:solidFill>
                  <a:schemeClr val="tx1"/>
                </a:solidFill>
                <a:latin typeface="Arial" panose="020B0604020202020204" pitchFamily="34" charset="0"/>
                <a:ea typeface="宋体" panose="02010600030101010101" pitchFamily="2" charset="-122"/>
              </a:defRPr>
            </a:lvl3pPr>
            <a:lvl4pPr algn="l">
              <a:tabLst>
                <a:tab pos="517525" algn="l"/>
              </a:tabLst>
              <a:defRPr>
                <a:solidFill>
                  <a:schemeClr val="tx1"/>
                </a:solidFill>
                <a:latin typeface="Arial" panose="020B0604020202020204" pitchFamily="34" charset="0"/>
                <a:ea typeface="宋体" panose="02010600030101010101" pitchFamily="2" charset="-122"/>
              </a:defRPr>
            </a:lvl4pPr>
            <a:lvl5pPr algn="l">
              <a:tabLst>
                <a:tab pos="51752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1752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1752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1752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17525" algn="l"/>
              </a:tabLs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t>凭借优秀的项目管理系统，您可以解决以下问题：</a:t>
            </a:r>
          </a:p>
          <a:p>
            <a:pPr>
              <a:spcBef>
                <a:spcPct val="50000"/>
              </a:spcBef>
            </a:pPr>
            <a:r>
              <a:rPr lang="zh-CN" altLang="en-US" sz="2400" b="1">
                <a:solidFill>
                  <a:srgbClr val="FF00FF"/>
                </a:solidFill>
                <a:ea typeface="隶书" panose="02010509060101010101" pitchFamily="49" charset="-122"/>
              </a:rPr>
              <a:t>要取得项目的可交付成果，必须执行什么任务，以何种顺序执行？</a:t>
            </a:r>
          </a:p>
          <a:p>
            <a:pPr>
              <a:spcBef>
                <a:spcPct val="50000"/>
              </a:spcBef>
            </a:pPr>
            <a:r>
              <a:rPr lang="zh-CN" altLang="en-US" sz="2400" b="1">
                <a:solidFill>
                  <a:srgbClr val="FF00FF"/>
                </a:solidFill>
                <a:ea typeface="隶书" panose="02010509060101010101" pitchFamily="49" charset="-122"/>
              </a:rPr>
              <a:t>应于何时执行每一个任务？</a:t>
            </a:r>
          </a:p>
          <a:p>
            <a:pPr>
              <a:spcBef>
                <a:spcPct val="50000"/>
              </a:spcBef>
            </a:pPr>
            <a:r>
              <a:rPr lang="zh-CN" altLang="en-US" sz="2400" b="1">
                <a:solidFill>
                  <a:srgbClr val="FF00FF"/>
                </a:solidFill>
                <a:ea typeface="隶书" panose="02010509060101010101" pitchFamily="49" charset="-122"/>
              </a:rPr>
              <a:t>谁来完成这些任务？</a:t>
            </a:r>
          </a:p>
          <a:p>
            <a:pPr>
              <a:spcBef>
                <a:spcPct val="50000"/>
              </a:spcBef>
            </a:pPr>
            <a:r>
              <a:rPr lang="zh-CN" altLang="en-US" sz="2400" b="1">
                <a:solidFill>
                  <a:srgbClr val="FF00FF"/>
                </a:solidFill>
                <a:ea typeface="隶书" panose="02010509060101010101" pitchFamily="49" charset="-122"/>
              </a:rPr>
              <a:t>成本是多少？</a:t>
            </a:r>
          </a:p>
          <a:p>
            <a:pPr>
              <a:spcBef>
                <a:spcPct val="50000"/>
              </a:spcBef>
            </a:pPr>
            <a:r>
              <a:rPr lang="zh-CN" altLang="en-US" sz="2400" b="1">
                <a:solidFill>
                  <a:srgbClr val="FF00FF"/>
                </a:solidFill>
                <a:ea typeface="隶书" panose="02010509060101010101" pitchFamily="49" charset="-122"/>
              </a:rPr>
              <a:t>如果某些任务没有按计划完成，该怎么办？</a:t>
            </a:r>
          </a:p>
          <a:p>
            <a:pPr>
              <a:spcBef>
                <a:spcPct val="50000"/>
              </a:spcBef>
            </a:pPr>
            <a:r>
              <a:rPr lang="zh-CN" altLang="en-US" sz="2400" b="1">
                <a:solidFill>
                  <a:srgbClr val="FF00FF"/>
                </a:solidFill>
                <a:ea typeface="隶书" panose="02010509060101010101" pitchFamily="49" charset="-122"/>
              </a:rPr>
              <a:t>对那些关心项目的人而言，交流项目详情的最佳方式是什么？</a:t>
            </a:r>
          </a:p>
          <a:p>
            <a:pPr>
              <a:spcBef>
                <a:spcPct val="50000"/>
              </a:spcBef>
            </a:pPr>
            <a:r>
              <a:rPr lang="zh-CN" altLang="en-US" sz="2400"/>
              <a:t>良好的项目管理并不能保证每个项目一定成功，但不良的项目管理却会是失败的成因之一。</a:t>
            </a:r>
          </a:p>
        </p:txBody>
      </p:sp>
      <p:sp>
        <p:nvSpPr>
          <p:cNvPr id="318467" name="Text Box 3"/>
          <p:cNvSpPr txBox="1">
            <a:spLocks noChangeArrowheads="1"/>
          </p:cNvSpPr>
          <p:nvPr/>
        </p:nvSpPr>
        <p:spPr bwMode="auto">
          <a:xfrm>
            <a:off x="2135189" y="333375"/>
            <a:ext cx="7921625" cy="648512"/>
          </a:xfrm>
          <a:prstGeom prst="rect">
            <a:avLst/>
          </a:prstGeom>
          <a:solidFill>
            <a:srgbClr val="99CC00"/>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zh-CN" altLang="en-US" sz="3600"/>
              <a:t>为什么要用项目管理软件？</a:t>
            </a:r>
          </a:p>
        </p:txBody>
      </p:sp>
    </p:spTree>
    <p:extLst>
      <p:ext uri="{BB962C8B-B14F-4D97-AF65-F5344CB8AC3E}">
        <p14:creationId xmlns:p14="http://schemas.microsoft.com/office/powerpoint/2010/main" val="268564103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p:cNvSpPr>
            <a:spLocks noGrp="1" noChangeArrowheads="1"/>
          </p:cNvSpPr>
          <p:nvPr>
            <p:ph type="ctrTitle"/>
          </p:nvPr>
        </p:nvSpPr>
        <p:spPr>
          <a:xfrm>
            <a:off x="2424113" y="549275"/>
            <a:ext cx="7772400" cy="1150938"/>
          </a:xfrm>
        </p:spPr>
        <p:txBody>
          <a:bodyPr anchor="ctr"/>
          <a:lstStyle/>
          <a:p>
            <a:r>
              <a:rPr lang="zh-CN" altLang="en-US" sz="4400"/>
              <a:t>四、资源分配</a:t>
            </a:r>
          </a:p>
        </p:txBody>
      </p:sp>
      <p:sp>
        <p:nvSpPr>
          <p:cNvPr id="132101" name="Rectangle 5"/>
          <p:cNvSpPr>
            <a:spLocks noGrp="1" noChangeArrowheads="1"/>
          </p:cNvSpPr>
          <p:nvPr>
            <p:ph type="subTitle" idx="1"/>
          </p:nvPr>
        </p:nvSpPr>
        <p:spPr>
          <a:xfrm>
            <a:off x="2895600" y="2133600"/>
            <a:ext cx="6400800" cy="3505200"/>
          </a:xfrm>
        </p:spPr>
        <p:txBody>
          <a:bodyPr/>
          <a:lstStyle/>
          <a:p>
            <a:pPr algn="l">
              <a:buFont typeface="Wingdings" panose="05000000000000000000" pitchFamily="2" charset="2"/>
              <a:buChar char="Ø"/>
            </a:pPr>
            <a:r>
              <a:rPr lang="zh-CN" altLang="en-US" sz="2800"/>
              <a:t>建立资源库</a:t>
            </a:r>
          </a:p>
          <a:p>
            <a:pPr algn="l">
              <a:buFont typeface="Wingdings" panose="05000000000000000000" pitchFamily="2" charset="2"/>
              <a:buChar char="Ø"/>
            </a:pPr>
            <a:r>
              <a:rPr lang="zh-CN" altLang="en-US" sz="2800"/>
              <a:t>分配资源</a:t>
            </a:r>
          </a:p>
          <a:p>
            <a:pPr algn="l">
              <a:buFont typeface="Wingdings" panose="05000000000000000000" pitchFamily="2" charset="2"/>
              <a:buNone/>
            </a:pPr>
            <a:endParaRPr lang="zh-CN" altLang="en-US" sz="2800"/>
          </a:p>
          <a:p>
            <a:pPr algn="l">
              <a:buFont typeface="Wingdings" panose="05000000000000000000" pitchFamily="2" charset="2"/>
              <a:buNone/>
            </a:pPr>
            <a:endParaRPr lang="zh-CN" altLang="en-US" sz="2800"/>
          </a:p>
          <a:p>
            <a:pPr algn="l">
              <a:buFont typeface="Wingdings" panose="05000000000000000000" pitchFamily="2" charset="2"/>
              <a:buNone/>
            </a:pPr>
            <a:r>
              <a:rPr lang="en-US" altLang="zh-CN" sz="2800"/>
              <a:t>Project</a:t>
            </a:r>
            <a:r>
              <a:rPr lang="zh-CN" altLang="en-US" sz="2800"/>
              <a:t>中资源概念</a:t>
            </a:r>
            <a:r>
              <a:rPr lang="en-US" altLang="zh-CN" sz="2800"/>
              <a:t>----</a:t>
            </a:r>
            <a:r>
              <a:rPr lang="zh-CN" altLang="en-US" sz="2800"/>
              <a:t>实项目目标所需人力、物力、财力、机器和设备等。</a:t>
            </a:r>
          </a:p>
        </p:txBody>
      </p:sp>
    </p:spTree>
    <p:extLst>
      <p:ext uri="{BB962C8B-B14F-4D97-AF65-F5344CB8AC3E}">
        <p14:creationId xmlns:p14="http://schemas.microsoft.com/office/powerpoint/2010/main" val="174518519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981200" y="274638"/>
            <a:ext cx="8229600" cy="633412"/>
          </a:xfrm>
        </p:spPr>
        <p:txBody>
          <a:bodyPr/>
          <a:lstStyle/>
          <a:p>
            <a:pPr algn="l"/>
            <a:r>
              <a:rPr lang="zh-CN" altLang="en-US"/>
              <a:t>建立资源库</a:t>
            </a:r>
            <a:r>
              <a:rPr lang="en-US" altLang="zh-CN" sz="4000"/>
              <a:t>---</a:t>
            </a:r>
            <a:r>
              <a:rPr lang="zh-CN" altLang="en-US" sz="2800"/>
              <a:t>步骤</a:t>
            </a:r>
            <a:r>
              <a:rPr lang="en-US" altLang="zh-CN" sz="2800"/>
              <a:t>1:</a:t>
            </a:r>
            <a:r>
              <a:rPr lang="zh-CN" altLang="en-US" sz="2800"/>
              <a:t>选“资源工作表”</a:t>
            </a:r>
          </a:p>
        </p:txBody>
      </p:sp>
      <p:pic>
        <p:nvPicPr>
          <p:cNvPr id="13619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30748" b="30972"/>
          <a:stretch>
            <a:fillRect/>
          </a:stretch>
        </p:blipFill>
        <p:spPr>
          <a:xfrm>
            <a:off x="1703388" y="1068388"/>
            <a:ext cx="8640762" cy="5461000"/>
          </a:xfrm>
        </p:spPr>
      </p:pic>
    </p:spTree>
    <p:extLst>
      <p:ext uri="{BB962C8B-B14F-4D97-AF65-F5344CB8AC3E}">
        <p14:creationId xmlns:p14="http://schemas.microsoft.com/office/powerpoint/2010/main" val="6966804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3" name="Rectangle 7"/>
          <p:cNvSpPr>
            <a:spLocks noGrp="1" noChangeArrowheads="1"/>
          </p:cNvSpPr>
          <p:nvPr>
            <p:ph type="title"/>
          </p:nvPr>
        </p:nvSpPr>
        <p:spPr>
          <a:xfrm>
            <a:off x="1992314" y="274639"/>
            <a:ext cx="8218487" cy="706437"/>
          </a:xfrm>
        </p:spPr>
        <p:txBody>
          <a:bodyPr/>
          <a:lstStyle/>
          <a:p>
            <a:pPr algn="l"/>
            <a:r>
              <a:rPr lang="zh-CN" altLang="en-US"/>
              <a:t>建立资源库</a:t>
            </a:r>
            <a:r>
              <a:rPr lang="en-US" altLang="zh-CN"/>
              <a:t>---</a:t>
            </a:r>
            <a:r>
              <a:rPr lang="zh-CN" altLang="en-US" sz="2800"/>
              <a:t>步骤</a:t>
            </a:r>
            <a:r>
              <a:rPr lang="en-US" altLang="zh-CN" sz="2800"/>
              <a:t>2:</a:t>
            </a:r>
            <a:r>
              <a:rPr lang="zh-CN" altLang="en-US" sz="2800"/>
              <a:t>在“资源工作表”里输入资源名称</a:t>
            </a:r>
          </a:p>
        </p:txBody>
      </p:sp>
      <p:pic>
        <p:nvPicPr>
          <p:cNvPr id="137222" name="Picture 6" descr="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1268414"/>
            <a:ext cx="8351837" cy="53990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294841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4"/>
          <p:cNvSpPr>
            <a:spLocks noGrp="1" noChangeArrowheads="1"/>
          </p:cNvSpPr>
          <p:nvPr>
            <p:ph type="title"/>
          </p:nvPr>
        </p:nvSpPr>
        <p:spPr>
          <a:xfrm>
            <a:off x="1981200" y="274638"/>
            <a:ext cx="8229600" cy="417512"/>
          </a:xfrm>
        </p:spPr>
        <p:txBody>
          <a:bodyPr/>
          <a:lstStyle/>
          <a:p>
            <a:pPr algn="l"/>
            <a:r>
              <a:rPr lang="zh-CN" altLang="en-US"/>
              <a:t>资源工作表（例子）</a:t>
            </a:r>
          </a:p>
        </p:txBody>
      </p:sp>
      <p:pic>
        <p:nvPicPr>
          <p:cNvPr id="16691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33" t="12494" r="21207" b="30260"/>
          <a:stretch>
            <a:fillRect/>
          </a:stretch>
        </p:blipFill>
        <p:spPr>
          <a:xfrm>
            <a:off x="1919289" y="908050"/>
            <a:ext cx="8497887" cy="5545138"/>
          </a:xfrm>
        </p:spPr>
      </p:pic>
    </p:spTree>
    <p:extLst>
      <p:ext uri="{BB962C8B-B14F-4D97-AF65-F5344CB8AC3E}">
        <p14:creationId xmlns:p14="http://schemas.microsoft.com/office/powerpoint/2010/main" val="19093998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a:xfrm>
            <a:off x="1981200" y="274638"/>
            <a:ext cx="8229600" cy="633412"/>
          </a:xfrm>
        </p:spPr>
        <p:txBody>
          <a:bodyPr/>
          <a:lstStyle/>
          <a:p>
            <a:pPr algn="l"/>
            <a:r>
              <a:rPr lang="zh-CN" altLang="en-US"/>
              <a:t>分配资源</a:t>
            </a:r>
            <a:r>
              <a:rPr lang="en-US" altLang="zh-CN"/>
              <a:t>---</a:t>
            </a:r>
            <a:r>
              <a:rPr lang="zh-CN" altLang="en-US" sz="2800"/>
              <a:t>步骤</a:t>
            </a:r>
            <a:r>
              <a:rPr lang="en-US" altLang="zh-CN" sz="2800"/>
              <a:t>1</a:t>
            </a:r>
            <a:r>
              <a:rPr lang="zh-CN" altLang="en-US" sz="2800"/>
              <a:t>：“工具”菜单，选“分配资源”</a:t>
            </a:r>
          </a:p>
        </p:txBody>
      </p:sp>
      <p:pic>
        <p:nvPicPr>
          <p:cNvPr id="15360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40375" b="45857"/>
          <a:stretch>
            <a:fillRect/>
          </a:stretch>
        </p:blipFill>
        <p:spPr>
          <a:xfrm>
            <a:off x="1992313" y="908051"/>
            <a:ext cx="8075612" cy="5732463"/>
          </a:xfrm>
        </p:spPr>
      </p:pic>
    </p:spTree>
    <p:extLst>
      <p:ext uri="{BB962C8B-B14F-4D97-AF65-F5344CB8AC3E}">
        <p14:creationId xmlns:p14="http://schemas.microsoft.com/office/powerpoint/2010/main" val="4127922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2" name="Rectangle 8"/>
          <p:cNvSpPr>
            <a:spLocks noGrp="1" noChangeArrowheads="1"/>
          </p:cNvSpPr>
          <p:nvPr>
            <p:ph type="title"/>
          </p:nvPr>
        </p:nvSpPr>
        <p:spPr>
          <a:xfrm>
            <a:off x="1981200" y="274639"/>
            <a:ext cx="8229600" cy="922337"/>
          </a:xfrm>
        </p:spPr>
        <p:txBody>
          <a:bodyPr/>
          <a:lstStyle/>
          <a:p>
            <a:r>
              <a:rPr lang="zh-CN" altLang="en-US" sz="2800"/>
              <a:t>分配资源</a:t>
            </a:r>
            <a:r>
              <a:rPr lang="en-US" altLang="zh-CN" sz="2800"/>
              <a:t>(</a:t>
            </a:r>
            <a:r>
              <a:rPr lang="zh-CN" altLang="en-US" sz="2800"/>
              <a:t>完成任务所需资源</a:t>
            </a:r>
            <a:r>
              <a:rPr lang="en-US" altLang="zh-CN" sz="2800"/>
              <a:t>)---</a:t>
            </a:r>
            <a:r>
              <a:rPr lang="zh-CN" altLang="en-US" sz="2800"/>
              <a:t>步骤</a:t>
            </a:r>
            <a:r>
              <a:rPr lang="en-US" altLang="zh-CN" sz="2800"/>
              <a:t>2</a:t>
            </a:r>
            <a:r>
              <a:rPr lang="zh-CN" altLang="en-US" sz="2800"/>
              <a:t>：图示</a:t>
            </a:r>
          </a:p>
        </p:txBody>
      </p:sp>
      <p:pic>
        <p:nvPicPr>
          <p:cNvPr id="154631" name="Picture 7" descr="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6988" y="1600201"/>
            <a:ext cx="7200900" cy="4983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57510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3" t="13364" r="33423" b="26608"/>
          <a:stretch>
            <a:fillRect/>
          </a:stretch>
        </p:blipFill>
        <p:spPr>
          <a:xfrm>
            <a:off x="1847851" y="981076"/>
            <a:ext cx="8640763" cy="5616575"/>
          </a:xfrm>
        </p:spPr>
      </p:pic>
      <p:sp>
        <p:nvSpPr>
          <p:cNvPr id="175110" name="Rectangle 6"/>
          <p:cNvSpPr>
            <a:spLocks noGrp="1" noChangeArrowheads="1"/>
          </p:cNvSpPr>
          <p:nvPr>
            <p:ph type="title"/>
          </p:nvPr>
        </p:nvSpPr>
        <p:spPr>
          <a:xfrm>
            <a:off x="1981200" y="274639"/>
            <a:ext cx="8229600" cy="561975"/>
          </a:xfrm>
        </p:spPr>
        <p:txBody>
          <a:bodyPr/>
          <a:lstStyle/>
          <a:p>
            <a:pPr algn="l"/>
            <a:r>
              <a:rPr lang="zh-CN" altLang="en-US"/>
              <a:t>资源分配后效果</a:t>
            </a:r>
          </a:p>
        </p:txBody>
      </p:sp>
    </p:spTree>
    <p:extLst>
      <p:ext uri="{BB962C8B-B14F-4D97-AF65-F5344CB8AC3E}">
        <p14:creationId xmlns:p14="http://schemas.microsoft.com/office/powerpoint/2010/main" val="40439736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algn="l"/>
            <a:r>
              <a:rPr lang="zh-CN" altLang="en-US" sz="2800"/>
              <a:t>查看谁在做什么事</a:t>
            </a:r>
            <a:r>
              <a:rPr lang="en-US" altLang="zh-CN" sz="2800"/>
              <a:t>---</a:t>
            </a:r>
            <a:r>
              <a:rPr lang="zh-CN" altLang="en-US" sz="2800"/>
              <a:t>资源分配状况表</a:t>
            </a:r>
          </a:p>
        </p:txBody>
      </p:sp>
      <p:pic>
        <p:nvPicPr>
          <p:cNvPr id="322566" name="Picture 6" descr="资源状况表"/>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1196976"/>
            <a:ext cx="8424862" cy="5472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57054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algn="l"/>
            <a:r>
              <a:rPr lang="zh-CN" altLang="en-US"/>
              <a:t>练习</a:t>
            </a:r>
          </a:p>
        </p:txBody>
      </p:sp>
      <p:sp>
        <p:nvSpPr>
          <p:cNvPr id="223235" name="Rectangle 3"/>
          <p:cNvSpPr>
            <a:spLocks noGrp="1" noChangeArrowheads="1"/>
          </p:cNvSpPr>
          <p:nvPr>
            <p:ph type="body" idx="1"/>
          </p:nvPr>
        </p:nvSpPr>
        <p:spPr/>
        <p:txBody>
          <a:bodyPr/>
          <a:lstStyle/>
          <a:p>
            <a:r>
              <a:rPr lang="zh-CN" altLang="en-US">
                <a:hlinkClick r:id="rId2" action="ppaction://hlinkfile"/>
              </a:rPr>
              <a:t>创建资源工作表</a:t>
            </a:r>
            <a:endParaRPr lang="zh-CN" altLang="en-US">
              <a:hlinkClick r:id="rId3" action="ppaction://hlinkfile"/>
            </a:endParaRPr>
          </a:p>
          <a:p>
            <a:r>
              <a:rPr lang="zh-CN" altLang="en-US">
                <a:hlinkClick r:id="rId2" action="ppaction://hlinkfile"/>
              </a:rPr>
              <a:t>分配资源</a:t>
            </a:r>
            <a:endParaRPr lang="zh-CN" altLang="en-US"/>
          </a:p>
        </p:txBody>
      </p:sp>
    </p:spTree>
    <p:extLst>
      <p:ext uri="{BB962C8B-B14F-4D97-AF65-F5344CB8AC3E}">
        <p14:creationId xmlns:p14="http://schemas.microsoft.com/office/powerpoint/2010/main" val="26383392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4"/>
          <p:cNvSpPr>
            <a:spLocks noGrp="1" noChangeArrowheads="1"/>
          </p:cNvSpPr>
          <p:nvPr>
            <p:ph type="ctrTitle"/>
          </p:nvPr>
        </p:nvSpPr>
        <p:spPr>
          <a:xfrm>
            <a:off x="2135188" y="692150"/>
            <a:ext cx="7772400" cy="1011238"/>
          </a:xfrm>
        </p:spPr>
        <p:txBody>
          <a:bodyPr anchor="ctr"/>
          <a:lstStyle/>
          <a:p>
            <a:r>
              <a:rPr lang="zh-CN" altLang="en-US" sz="4400"/>
              <a:t>五、个性化项目计划</a:t>
            </a:r>
          </a:p>
        </p:txBody>
      </p:sp>
      <p:sp>
        <p:nvSpPr>
          <p:cNvPr id="157701" name="Rectangle 5"/>
          <p:cNvSpPr>
            <a:spLocks noGrp="1" noChangeArrowheads="1"/>
          </p:cNvSpPr>
          <p:nvPr>
            <p:ph type="subTitle" idx="1"/>
          </p:nvPr>
        </p:nvSpPr>
        <p:spPr>
          <a:xfrm>
            <a:off x="2782888" y="2205038"/>
            <a:ext cx="6400800" cy="1752600"/>
          </a:xfrm>
        </p:spPr>
        <p:txBody>
          <a:bodyPr/>
          <a:lstStyle/>
          <a:p>
            <a:pPr algn="l"/>
            <a:r>
              <a:rPr lang="en-US" altLang="zh-CN" sz="3200"/>
              <a:t>1</a:t>
            </a:r>
            <a:r>
              <a:rPr lang="zh-CN" altLang="en-US" sz="3200"/>
              <a:t>、文本美化</a:t>
            </a:r>
          </a:p>
          <a:p>
            <a:pPr algn="l"/>
            <a:r>
              <a:rPr lang="en-US" altLang="zh-CN" sz="3200"/>
              <a:t>2</a:t>
            </a:r>
            <a:r>
              <a:rPr lang="zh-CN" altLang="en-US" sz="3200"/>
              <a:t>、个性甘特图</a:t>
            </a:r>
          </a:p>
          <a:p>
            <a:pPr algn="l"/>
            <a:endParaRPr lang="en-US" altLang="zh-CN" sz="3200"/>
          </a:p>
        </p:txBody>
      </p:sp>
    </p:spTree>
    <p:extLst>
      <p:ext uri="{BB962C8B-B14F-4D97-AF65-F5344CB8AC3E}">
        <p14:creationId xmlns:p14="http://schemas.microsoft.com/office/powerpoint/2010/main" val="400258008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981200" y="274639"/>
            <a:ext cx="8229600" cy="561975"/>
          </a:xfrm>
        </p:spPr>
        <p:txBody>
          <a:bodyPr/>
          <a:lstStyle/>
          <a:p>
            <a:r>
              <a:rPr lang="en-US" altLang="zh-CN" sz="4000"/>
              <a:t>EXCEL</a:t>
            </a:r>
            <a:r>
              <a:rPr lang="zh-CN" altLang="en-US" sz="4000"/>
              <a:t>与</a:t>
            </a:r>
            <a:r>
              <a:rPr lang="en-US" altLang="zh-CN" sz="4000"/>
              <a:t>PROJECT</a:t>
            </a:r>
            <a:r>
              <a:rPr lang="zh-CN" altLang="en-US" sz="4000"/>
              <a:t>的比较</a:t>
            </a:r>
          </a:p>
        </p:txBody>
      </p:sp>
      <p:sp>
        <p:nvSpPr>
          <p:cNvPr id="319491" name="Rectangle 3"/>
          <p:cNvSpPr>
            <a:spLocks noGrp="1" noChangeArrowheads="1"/>
          </p:cNvSpPr>
          <p:nvPr>
            <p:ph type="body" idx="1"/>
          </p:nvPr>
        </p:nvSpPr>
        <p:spPr>
          <a:xfrm>
            <a:off x="1981200" y="1125539"/>
            <a:ext cx="8229600" cy="5000625"/>
          </a:xfrm>
        </p:spPr>
        <p:txBody>
          <a:bodyPr/>
          <a:lstStyle/>
          <a:p>
            <a:pPr marL="457200" indent="-457200">
              <a:lnSpc>
                <a:spcPct val="80000"/>
              </a:lnSpc>
              <a:buFontTx/>
              <a:buAutoNum type="arabicPeriod"/>
            </a:pPr>
            <a:r>
              <a:rPr lang="zh-CN" altLang="en-US" sz="2800" b="1">
                <a:solidFill>
                  <a:srgbClr val="FF00FF"/>
                </a:solidFill>
              </a:rPr>
              <a:t>任务层级关系</a:t>
            </a:r>
            <a:r>
              <a:rPr lang="en-US" altLang="zh-CN" sz="2800"/>
              <a:t>----Project</a:t>
            </a:r>
            <a:r>
              <a:rPr lang="zh-CN" altLang="en-US" sz="2800"/>
              <a:t>更直观显示各项目摘要任务   和子任务的关系，项目总计划的任务组成。</a:t>
            </a:r>
          </a:p>
          <a:p>
            <a:pPr marL="457200" indent="-457200">
              <a:lnSpc>
                <a:spcPct val="80000"/>
              </a:lnSpc>
              <a:buFontTx/>
              <a:buAutoNum type="arabicPeriod"/>
            </a:pPr>
            <a:r>
              <a:rPr lang="zh-CN" altLang="en-US" sz="2800" b="1">
                <a:solidFill>
                  <a:srgbClr val="FF00FF"/>
                </a:solidFill>
              </a:rPr>
              <a:t>图表</a:t>
            </a:r>
            <a:r>
              <a:rPr lang="en-US" altLang="zh-CN" sz="2800"/>
              <a:t>---Project</a:t>
            </a:r>
            <a:r>
              <a:rPr lang="zh-CN" altLang="en-US" sz="2800"/>
              <a:t>直观显示以图表形式显示任务之间关系，工期的长短、分配到的资源、跟踪显示计划执行。</a:t>
            </a:r>
          </a:p>
          <a:p>
            <a:pPr marL="457200" indent="-457200">
              <a:lnSpc>
                <a:spcPct val="80000"/>
              </a:lnSpc>
              <a:buFontTx/>
              <a:buAutoNum type="arabicPeriod"/>
            </a:pPr>
            <a:r>
              <a:rPr lang="zh-CN" altLang="en-US" sz="2800" b="1">
                <a:solidFill>
                  <a:srgbClr val="FF00FF"/>
                </a:solidFill>
              </a:rPr>
              <a:t>成本关联</a:t>
            </a:r>
            <a:r>
              <a:rPr lang="en-US" altLang="zh-CN" sz="2800"/>
              <a:t>---Project</a:t>
            </a:r>
            <a:r>
              <a:rPr lang="zh-CN" altLang="en-US" sz="2800"/>
              <a:t>在项目整个计划中，可以将成本分配到每个任务，并进行计算和跟踪。</a:t>
            </a:r>
          </a:p>
          <a:p>
            <a:pPr marL="457200" indent="-457200">
              <a:lnSpc>
                <a:spcPct val="80000"/>
              </a:lnSpc>
              <a:buFontTx/>
              <a:buAutoNum type="arabicPeriod"/>
            </a:pPr>
            <a:r>
              <a:rPr lang="zh-CN" altLang="en-US" sz="2800" b="1">
                <a:solidFill>
                  <a:srgbClr val="FF00FF"/>
                </a:solidFill>
              </a:rPr>
              <a:t>资源关联</a:t>
            </a:r>
            <a:r>
              <a:rPr lang="en-US" altLang="zh-CN" sz="2800"/>
              <a:t>---Projec</a:t>
            </a:r>
            <a:r>
              <a:rPr lang="zh-CN" altLang="en-US" sz="2800"/>
              <a:t>可以将任务具体落实谁在做这个任务，通过多种表格可以直观显示谁在做什么？什么任务什么人在做？</a:t>
            </a:r>
          </a:p>
          <a:p>
            <a:pPr marL="457200" indent="-457200">
              <a:lnSpc>
                <a:spcPct val="80000"/>
              </a:lnSpc>
              <a:buFontTx/>
              <a:buAutoNum type="arabicPeriod"/>
            </a:pPr>
            <a:r>
              <a:rPr lang="zh-CN" altLang="en-US" sz="2800" b="1">
                <a:solidFill>
                  <a:srgbClr val="FF00FF"/>
                </a:solidFill>
              </a:rPr>
              <a:t>计划跟踪</a:t>
            </a:r>
            <a:r>
              <a:rPr lang="en-US" altLang="zh-CN" sz="2800"/>
              <a:t>---Project</a:t>
            </a:r>
            <a:r>
              <a:rPr lang="zh-CN" altLang="en-US" sz="2800"/>
              <a:t>可以保存多个比较基准，最多可以有</a:t>
            </a:r>
            <a:r>
              <a:rPr lang="en-US" altLang="zh-CN" sz="2800"/>
              <a:t>10</a:t>
            </a:r>
            <a:r>
              <a:rPr lang="zh-CN" altLang="en-US" sz="2800"/>
              <a:t>个，在项目执行过程中，进行跟踪比较。</a:t>
            </a:r>
          </a:p>
          <a:p>
            <a:pPr marL="457200" indent="-457200">
              <a:lnSpc>
                <a:spcPct val="80000"/>
              </a:lnSpc>
              <a:buFontTx/>
              <a:buAutoNum type="arabicPeriod"/>
            </a:pPr>
            <a:r>
              <a:rPr lang="zh-CN" altLang="en-US" sz="2800">
                <a:hlinkClick r:id="rId2" action="ppaction://hlinkfile"/>
              </a:rPr>
              <a:t>演示</a:t>
            </a:r>
            <a:endParaRPr lang="zh-CN" altLang="en-US" sz="2800"/>
          </a:p>
        </p:txBody>
      </p:sp>
    </p:spTree>
    <p:extLst>
      <p:ext uri="{BB962C8B-B14F-4D97-AF65-F5344CB8AC3E}">
        <p14:creationId xmlns:p14="http://schemas.microsoft.com/office/powerpoint/2010/main" val="423707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981200" y="274639"/>
            <a:ext cx="8229600" cy="490537"/>
          </a:xfrm>
        </p:spPr>
        <p:txBody>
          <a:bodyPr/>
          <a:lstStyle/>
          <a:p>
            <a:pPr algn="l"/>
            <a:r>
              <a:rPr lang="zh-CN" altLang="en-US" sz="2800"/>
              <a:t>项目表格的文本</a:t>
            </a:r>
            <a:r>
              <a:rPr lang="en-US" altLang="zh-CN" sz="2800"/>
              <a:t>---</a:t>
            </a:r>
            <a:r>
              <a:rPr lang="zh-CN" altLang="en-US" sz="2800"/>
              <a:t>个性化，点菜单“格式”</a:t>
            </a:r>
          </a:p>
        </p:txBody>
      </p:sp>
      <p:pic>
        <p:nvPicPr>
          <p:cNvPr id="16998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49132" b="45282"/>
          <a:stretch>
            <a:fillRect/>
          </a:stretch>
        </p:blipFill>
        <p:spPr>
          <a:xfrm>
            <a:off x="1919288" y="908050"/>
            <a:ext cx="7777162" cy="5399088"/>
          </a:xfrm>
        </p:spPr>
      </p:pic>
    </p:spTree>
    <p:extLst>
      <p:ext uri="{BB962C8B-B14F-4D97-AF65-F5344CB8AC3E}">
        <p14:creationId xmlns:p14="http://schemas.microsoft.com/office/powerpoint/2010/main" val="2156923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22" name="Rectangle 14"/>
          <p:cNvSpPr>
            <a:spLocks noGrp="1" noChangeArrowheads="1"/>
          </p:cNvSpPr>
          <p:nvPr>
            <p:ph type="title"/>
          </p:nvPr>
        </p:nvSpPr>
        <p:spPr>
          <a:xfrm>
            <a:off x="1882776" y="188913"/>
            <a:ext cx="8461375" cy="836612"/>
          </a:xfrm>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99CC00"/>
                </a:solidFill>
                <a:miter lim="800000"/>
                <a:headEnd/>
                <a:tailEnd/>
              </a14:hiddenLine>
            </a:ext>
          </a:extLst>
        </p:spPr>
        <p:txBody>
          <a:bodyPr/>
          <a:lstStyle/>
          <a:p>
            <a:pPr algn="l"/>
            <a:r>
              <a:rPr lang="en-US" altLang="zh-CN" sz="2800"/>
              <a:t>1</a:t>
            </a:r>
            <a:r>
              <a:rPr lang="zh-CN" altLang="en-US" sz="2800"/>
              <a:t>）选中要突出显示的任务文本</a:t>
            </a:r>
            <a:r>
              <a:rPr lang="en-US" altLang="zh-CN" sz="2800"/>
              <a:t>—</a:t>
            </a:r>
            <a:r>
              <a:rPr lang="zh-CN" altLang="en-US" sz="2800"/>
              <a:t>点“格式”菜单，选“字体”</a:t>
            </a:r>
          </a:p>
        </p:txBody>
      </p:sp>
      <p:pic>
        <p:nvPicPr>
          <p:cNvPr id="171029" name="Picture 21" descr="字体"/>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47851" y="981076"/>
            <a:ext cx="5688013" cy="5184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1027" name="Picture 19" descr="字体格式"/>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591176" y="620713"/>
            <a:ext cx="5076825" cy="4895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39469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71027"/>
                                        </p:tgtEl>
                                        <p:attrNameLst>
                                          <p:attrName>style.visibility</p:attrName>
                                        </p:attrNameLst>
                                      </p:cBhvr>
                                      <p:to>
                                        <p:strVal val="visible"/>
                                      </p:to>
                                    </p:set>
                                    <p:anim calcmode="lin" valueType="num">
                                      <p:cBhvr additive="base">
                                        <p:cTn id="7" dur="2000" fill="hold"/>
                                        <p:tgtEl>
                                          <p:spTgt spid="171027"/>
                                        </p:tgtEl>
                                        <p:attrNameLst>
                                          <p:attrName>ppt_x</p:attrName>
                                        </p:attrNameLst>
                                      </p:cBhvr>
                                      <p:tavLst>
                                        <p:tav tm="0">
                                          <p:val>
                                            <p:strVal val="1+#ppt_w/2"/>
                                          </p:val>
                                        </p:tav>
                                        <p:tav tm="100000">
                                          <p:val>
                                            <p:strVal val="#ppt_x"/>
                                          </p:val>
                                        </p:tav>
                                      </p:tavLst>
                                    </p:anim>
                                    <p:anim calcmode="lin" valueType="num">
                                      <p:cBhvr additive="base">
                                        <p:cTn id="8" dur="2000" fill="hold"/>
                                        <p:tgtEl>
                                          <p:spTgt spid="1710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0" name="Rectangle 8"/>
          <p:cNvSpPr>
            <a:spLocks noGrp="1" noChangeArrowheads="1"/>
          </p:cNvSpPr>
          <p:nvPr>
            <p:ph type="title"/>
          </p:nvPr>
        </p:nvSpPr>
        <p:spPr>
          <a:xfrm>
            <a:off x="1981200" y="274638"/>
            <a:ext cx="8229600" cy="850900"/>
          </a:xfrm>
        </p:spPr>
        <p:txBody>
          <a:bodyPr/>
          <a:lstStyle/>
          <a:p>
            <a:pPr algn="l"/>
            <a:r>
              <a:rPr lang="en-US" altLang="zh-CN" sz="2400"/>
              <a:t>2</a:t>
            </a:r>
            <a:r>
              <a:rPr lang="zh-CN" altLang="en-US" sz="2400"/>
              <a:t>）对一类任务文本进行修饰</a:t>
            </a:r>
            <a:r>
              <a:rPr lang="en-US" altLang="zh-CN" sz="2400"/>
              <a:t>---</a:t>
            </a:r>
            <a:r>
              <a:rPr lang="zh-CN" altLang="en-US" sz="2400"/>
              <a:t>点“格式” 菜单，选“文本样式”，例：对“摘要任务”文本进行设置</a:t>
            </a:r>
          </a:p>
        </p:txBody>
      </p:sp>
      <p:pic>
        <p:nvPicPr>
          <p:cNvPr id="172043" name="Picture 11" descr="文本样式A"/>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74825" y="1773239"/>
            <a:ext cx="5761038" cy="4967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2045" name="Picture 13" descr="文本样式B"/>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1" y="1125538"/>
            <a:ext cx="4392613"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3314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2045"/>
                                        </p:tgtEl>
                                        <p:attrNameLst>
                                          <p:attrName>style.visibility</p:attrName>
                                        </p:attrNameLst>
                                      </p:cBhvr>
                                      <p:to>
                                        <p:strVal val="visible"/>
                                      </p:to>
                                    </p:set>
                                    <p:animEffect transition="in" filter="box(in)">
                                      <p:cBhvr>
                                        <p:cTn id="7" dur="1000"/>
                                        <p:tgtEl>
                                          <p:spTgt spid="17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4"/>
          <p:cNvSpPr>
            <a:spLocks noGrp="1" noChangeArrowheads="1"/>
          </p:cNvSpPr>
          <p:nvPr>
            <p:ph type="title"/>
          </p:nvPr>
        </p:nvSpPr>
        <p:spPr>
          <a:xfrm>
            <a:off x="1981200" y="274638"/>
            <a:ext cx="8229600" cy="417512"/>
          </a:xfrm>
        </p:spPr>
        <p:txBody>
          <a:bodyPr/>
          <a:lstStyle/>
          <a:p>
            <a:pPr algn="l"/>
            <a:r>
              <a:rPr lang="zh-CN" altLang="en-US" sz="4000"/>
              <a:t>设置好后效果：</a:t>
            </a:r>
          </a:p>
        </p:txBody>
      </p:sp>
      <p:pic>
        <p:nvPicPr>
          <p:cNvPr id="17306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5875" b="697"/>
          <a:stretch>
            <a:fillRect/>
          </a:stretch>
        </p:blipFill>
        <p:spPr>
          <a:xfrm>
            <a:off x="2063750" y="908051"/>
            <a:ext cx="8064500" cy="5616575"/>
          </a:xfrm>
        </p:spPr>
      </p:pic>
    </p:spTree>
    <p:extLst>
      <p:ext uri="{BB962C8B-B14F-4D97-AF65-F5344CB8AC3E}">
        <p14:creationId xmlns:p14="http://schemas.microsoft.com/office/powerpoint/2010/main" val="22766280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981200" y="274639"/>
            <a:ext cx="8229600" cy="561975"/>
          </a:xfrm>
        </p:spPr>
        <p:txBody>
          <a:bodyPr/>
          <a:lstStyle/>
          <a:p>
            <a:pPr algn="l"/>
            <a:r>
              <a:rPr lang="zh-CN" altLang="en-US" sz="2800"/>
              <a:t>对“关健任务”文本</a:t>
            </a:r>
            <a:r>
              <a:rPr lang="en-US" altLang="zh-CN" sz="2800"/>
              <a:t>---</a:t>
            </a:r>
            <a:r>
              <a:rPr lang="zh-CN" altLang="en-US" sz="2800"/>
              <a:t>设置</a:t>
            </a:r>
          </a:p>
        </p:txBody>
      </p:sp>
      <p:pic>
        <p:nvPicPr>
          <p:cNvPr id="185349"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74826" y="1196976"/>
            <a:ext cx="4537075" cy="4824413"/>
          </a:xfrm>
        </p:spPr>
      </p:pic>
      <p:pic>
        <p:nvPicPr>
          <p:cNvPr id="185354" name="Picture 10" descr="关键任务文本效果"/>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95776" y="620713"/>
            <a:ext cx="6372225" cy="554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5355" name="AutoShape 11"/>
          <p:cNvSpPr>
            <a:spLocks noChangeArrowheads="1"/>
          </p:cNvSpPr>
          <p:nvPr/>
        </p:nvSpPr>
        <p:spPr bwMode="auto">
          <a:xfrm>
            <a:off x="9264651" y="260351"/>
            <a:ext cx="1008063" cy="360363"/>
          </a:xfrm>
          <a:prstGeom prst="wedgeEllipseCallout">
            <a:avLst>
              <a:gd name="adj1" fmla="val -64644"/>
              <a:gd name="adj2" fmla="val 125329"/>
            </a:avLst>
          </a:prstGeom>
          <a:solidFill>
            <a:srgbClr val="00FF00"/>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效果</a:t>
            </a:r>
          </a:p>
        </p:txBody>
      </p:sp>
    </p:spTree>
    <p:extLst>
      <p:ext uri="{BB962C8B-B14F-4D97-AF65-F5344CB8AC3E}">
        <p14:creationId xmlns:p14="http://schemas.microsoft.com/office/powerpoint/2010/main" val="32908023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85354"/>
                                        </p:tgtEl>
                                        <p:attrNameLst>
                                          <p:attrName>style.visibility</p:attrName>
                                        </p:attrNameLst>
                                      </p:cBhvr>
                                      <p:to>
                                        <p:strVal val="visible"/>
                                      </p:to>
                                    </p:set>
                                    <p:anim calcmode="lin" valueType="num">
                                      <p:cBhvr additive="base">
                                        <p:cTn id="7" dur="2000" fill="hold"/>
                                        <p:tgtEl>
                                          <p:spTgt spid="185354"/>
                                        </p:tgtEl>
                                        <p:attrNameLst>
                                          <p:attrName>ppt_x</p:attrName>
                                        </p:attrNameLst>
                                      </p:cBhvr>
                                      <p:tavLst>
                                        <p:tav tm="0">
                                          <p:val>
                                            <p:strVal val="1+#ppt_w/2"/>
                                          </p:val>
                                        </p:tav>
                                        <p:tav tm="100000">
                                          <p:val>
                                            <p:strVal val="#ppt_x"/>
                                          </p:val>
                                        </p:tav>
                                      </p:tavLst>
                                    </p:anim>
                                    <p:anim calcmode="lin" valueType="num">
                                      <p:cBhvr additive="base">
                                        <p:cTn id="8" dur="2000" fill="hold"/>
                                        <p:tgtEl>
                                          <p:spTgt spid="18535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85355"/>
                                        </p:tgtEl>
                                        <p:attrNameLst>
                                          <p:attrName>style.visibility</p:attrName>
                                        </p:attrNameLst>
                                      </p:cBhvr>
                                      <p:to>
                                        <p:strVal val="visible"/>
                                      </p:to>
                                    </p:set>
                                    <p:animEffect transition="in" filter="box(in)">
                                      <p:cBhvr>
                                        <p:cTn id="13" dur="500"/>
                                        <p:tgtEl>
                                          <p:spTgt spid="185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a:xfrm>
            <a:off x="1981200" y="274639"/>
            <a:ext cx="8229600" cy="561975"/>
          </a:xfrm>
        </p:spPr>
        <p:txBody>
          <a:bodyPr/>
          <a:lstStyle/>
          <a:p>
            <a:pPr algn="l"/>
            <a:r>
              <a:rPr lang="zh-CN" altLang="en-US" sz="2800"/>
              <a:t>甘特图个性化设置</a:t>
            </a:r>
            <a:r>
              <a:rPr lang="en-US" altLang="zh-CN" sz="2800"/>
              <a:t>---“</a:t>
            </a:r>
            <a:r>
              <a:rPr lang="zh-CN" altLang="en-US" sz="2800"/>
              <a:t>格式”菜单，选“条形图样式”、“版式”、“甘特图向导”。</a:t>
            </a:r>
          </a:p>
        </p:txBody>
      </p:sp>
      <p:pic>
        <p:nvPicPr>
          <p:cNvPr id="18637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741" r="26370" b="34128"/>
          <a:stretch>
            <a:fillRect/>
          </a:stretch>
        </p:blipFill>
        <p:spPr>
          <a:xfrm>
            <a:off x="1703388" y="908050"/>
            <a:ext cx="7200900" cy="4852988"/>
          </a:xfrm>
        </p:spPr>
      </p:pic>
    </p:spTree>
    <p:extLst>
      <p:ext uri="{BB962C8B-B14F-4D97-AF65-F5344CB8AC3E}">
        <p14:creationId xmlns:p14="http://schemas.microsoft.com/office/powerpoint/2010/main" val="17973641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8" name="Rectangle 6"/>
          <p:cNvSpPr>
            <a:spLocks noGrp="1" noChangeArrowheads="1"/>
          </p:cNvSpPr>
          <p:nvPr>
            <p:ph type="title"/>
          </p:nvPr>
        </p:nvSpPr>
        <p:spPr>
          <a:xfrm>
            <a:off x="1981200" y="274638"/>
            <a:ext cx="8229600" cy="417512"/>
          </a:xfrm>
        </p:spPr>
        <p:txBody>
          <a:bodyPr/>
          <a:lstStyle/>
          <a:p>
            <a:pPr algn="l"/>
            <a:r>
              <a:rPr lang="zh-CN" altLang="en-US" sz="2800"/>
              <a:t>甘特图个性化设置</a:t>
            </a:r>
            <a:r>
              <a:rPr lang="en-US" altLang="zh-CN" sz="2800"/>
              <a:t>---</a:t>
            </a:r>
            <a:r>
              <a:rPr lang="zh-CN" altLang="en-US" sz="2800"/>
              <a:t>或者在图形区域击右键，选“条形图样式”、“版式”、“甘特图向导”</a:t>
            </a:r>
          </a:p>
        </p:txBody>
      </p:sp>
      <p:pic>
        <p:nvPicPr>
          <p:cNvPr id="187399"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5257" t="6979" r="9122" b="31859"/>
          <a:stretch>
            <a:fillRect/>
          </a:stretch>
        </p:blipFill>
        <p:spPr>
          <a:xfrm>
            <a:off x="2063750" y="1196976"/>
            <a:ext cx="7704138" cy="5040313"/>
          </a:xfrm>
        </p:spPr>
      </p:pic>
    </p:spTree>
    <p:extLst>
      <p:ext uri="{BB962C8B-B14F-4D97-AF65-F5344CB8AC3E}">
        <p14:creationId xmlns:p14="http://schemas.microsoft.com/office/powerpoint/2010/main" val="41132880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4"/>
          <p:cNvSpPr>
            <a:spLocks noGrp="1" noChangeArrowheads="1"/>
          </p:cNvSpPr>
          <p:nvPr>
            <p:ph type="title"/>
          </p:nvPr>
        </p:nvSpPr>
        <p:spPr>
          <a:xfrm>
            <a:off x="1981200" y="274639"/>
            <a:ext cx="8229600" cy="561975"/>
          </a:xfrm>
        </p:spPr>
        <p:txBody>
          <a:bodyPr/>
          <a:lstStyle/>
          <a:p>
            <a:pPr algn="l"/>
            <a:r>
              <a:rPr lang="zh-CN" altLang="en-US" sz="3200"/>
              <a:t>条形图样式</a:t>
            </a:r>
            <a:r>
              <a:rPr lang="en-US" altLang="zh-CN" sz="2800"/>
              <a:t>----</a:t>
            </a:r>
            <a:r>
              <a:rPr lang="zh-CN" altLang="en-US" sz="2800"/>
              <a:t>设置任务、里程碑等颜色、形状等</a:t>
            </a:r>
          </a:p>
        </p:txBody>
      </p:sp>
      <p:pic>
        <p:nvPicPr>
          <p:cNvPr id="19354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8" y="1125539"/>
            <a:ext cx="8229600" cy="5356225"/>
          </a:xfrm>
        </p:spPr>
      </p:pic>
    </p:spTree>
    <p:extLst>
      <p:ext uri="{BB962C8B-B14F-4D97-AF65-F5344CB8AC3E}">
        <p14:creationId xmlns:p14="http://schemas.microsoft.com/office/powerpoint/2010/main" val="1540705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Grp="1" noChangeArrowheads="1"/>
          </p:cNvSpPr>
          <p:nvPr>
            <p:ph type="title"/>
          </p:nvPr>
        </p:nvSpPr>
        <p:spPr>
          <a:xfrm>
            <a:off x="1981200" y="274638"/>
            <a:ext cx="8229600" cy="633412"/>
          </a:xfrm>
        </p:spPr>
        <p:txBody>
          <a:bodyPr/>
          <a:lstStyle/>
          <a:p>
            <a:pPr algn="l"/>
            <a:r>
              <a:rPr lang="zh-CN" altLang="en-US" sz="3200"/>
              <a:t>条形图样式</a:t>
            </a:r>
            <a:r>
              <a:rPr lang="en-US" altLang="zh-CN" sz="3200"/>
              <a:t>----“</a:t>
            </a:r>
            <a:r>
              <a:rPr lang="zh-CN" altLang="en-US" sz="3200"/>
              <a:t>文本”卡，条形图边上显示信息</a:t>
            </a:r>
          </a:p>
        </p:txBody>
      </p:sp>
      <p:pic>
        <p:nvPicPr>
          <p:cNvPr id="194569" name="Picture 9" descr="条形图文本卡"/>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0" y="1052513"/>
            <a:ext cx="8135938" cy="54721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86762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4"/>
          <p:cNvSpPr>
            <a:spLocks noGrp="1" noChangeArrowheads="1"/>
          </p:cNvSpPr>
          <p:nvPr>
            <p:ph type="title"/>
          </p:nvPr>
        </p:nvSpPr>
        <p:spPr>
          <a:xfrm>
            <a:off x="1981200" y="274639"/>
            <a:ext cx="8229600" cy="490537"/>
          </a:xfrm>
        </p:spPr>
        <p:txBody>
          <a:bodyPr/>
          <a:lstStyle/>
          <a:p>
            <a:pPr algn="l"/>
            <a:r>
              <a:rPr lang="zh-CN" altLang="en-US" sz="2800"/>
              <a:t>条形图设置后效果</a:t>
            </a:r>
          </a:p>
        </p:txBody>
      </p:sp>
      <p:pic>
        <p:nvPicPr>
          <p:cNvPr id="199687" name="Picture 7" descr="条形图效果"/>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908051"/>
            <a:ext cx="8569325" cy="5834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0854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1981200" y="274638"/>
            <a:ext cx="8229600" cy="633412"/>
          </a:xfrm>
        </p:spPr>
        <p:txBody>
          <a:bodyPr/>
          <a:lstStyle/>
          <a:p>
            <a:r>
              <a:rPr lang="zh-CN" altLang="en-US" sz="2800"/>
              <a:t>与</a:t>
            </a:r>
            <a:r>
              <a:rPr lang="en-US" altLang="zh-CN" sz="2800"/>
              <a:t>Excel</a:t>
            </a:r>
            <a:r>
              <a:rPr lang="zh-CN" altLang="en-US" sz="2800"/>
              <a:t>的比较</a:t>
            </a:r>
            <a:r>
              <a:rPr lang="en-US" altLang="zh-CN" sz="2800"/>
              <a:t>-----</a:t>
            </a:r>
            <a:r>
              <a:rPr lang="zh-CN" altLang="en-US" sz="2800"/>
              <a:t>层级关系上</a:t>
            </a:r>
          </a:p>
        </p:txBody>
      </p:sp>
      <p:pic>
        <p:nvPicPr>
          <p:cNvPr id="320515" name="Picture 3" descr="excel">
            <a:hlinkClick r:id="rId2" action="ppaction://hlinkfile"/>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74825" y="1196975"/>
            <a:ext cx="4038600" cy="431165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0516" name="Picture 4" descr="project">
            <a:hlinkClick r:id="rId4" action="ppaction://hlinkfile"/>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167438" y="1052513"/>
            <a:ext cx="4038600" cy="43926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0393104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10" name="Rectangle 6"/>
          <p:cNvSpPr>
            <a:spLocks noGrp="1" noChangeArrowheads="1"/>
          </p:cNvSpPr>
          <p:nvPr>
            <p:ph type="title"/>
          </p:nvPr>
        </p:nvSpPr>
        <p:spPr>
          <a:xfrm>
            <a:off x="1992313" y="404814"/>
            <a:ext cx="8229600" cy="561975"/>
          </a:xfrm>
        </p:spPr>
        <p:txBody>
          <a:bodyPr/>
          <a:lstStyle/>
          <a:p>
            <a:pPr algn="l"/>
            <a:r>
              <a:rPr lang="zh-CN" altLang="en-US"/>
              <a:t>版式</a:t>
            </a:r>
            <a:r>
              <a:rPr lang="en-US" altLang="zh-CN"/>
              <a:t>—</a:t>
            </a:r>
            <a:r>
              <a:rPr lang="zh-CN" altLang="en-US"/>
              <a:t>设置“显示日期”格式</a:t>
            </a:r>
          </a:p>
        </p:txBody>
      </p:sp>
      <p:pic>
        <p:nvPicPr>
          <p:cNvPr id="200715" name="Picture 11" descr="版式"/>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74826" y="1412875"/>
            <a:ext cx="4238625" cy="4713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0717" name="Picture 13" descr="版式效果"/>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96000" y="1268413"/>
            <a:ext cx="4572000" cy="4824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0713" name="AutoShape 9"/>
          <p:cNvSpPr>
            <a:spLocks noChangeArrowheads="1"/>
          </p:cNvSpPr>
          <p:nvPr/>
        </p:nvSpPr>
        <p:spPr bwMode="auto">
          <a:xfrm>
            <a:off x="8401051" y="260351"/>
            <a:ext cx="1584325" cy="792163"/>
          </a:xfrm>
          <a:prstGeom prst="wedgeEllipseCallout">
            <a:avLst>
              <a:gd name="adj1" fmla="val -108917"/>
              <a:gd name="adj2" fmla="val 238375"/>
            </a:avLst>
          </a:prstGeom>
          <a:solidFill>
            <a:schemeClr val="accent1"/>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日期格式</a:t>
            </a:r>
          </a:p>
        </p:txBody>
      </p:sp>
    </p:spTree>
    <p:extLst>
      <p:ext uri="{BB962C8B-B14F-4D97-AF65-F5344CB8AC3E}">
        <p14:creationId xmlns:p14="http://schemas.microsoft.com/office/powerpoint/2010/main" val="236221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0717"/>
                                        </p:tgtEl>
                                        <p:attrNameLst>
                                          <p:attrName>style.visibility</p:attrName>
                                        </p:attrNameLst>
                                      </p:cBhvr>
                                      <p:to>
                                        <p:strVal val="visible"/>
                                      </p:to>
                                    </p:set>
                                    <p:anim calcmode="lin" valueType="num">
                                      <p:cBhvr additive="base">
                                        <p:cTn id="7" dur="1000" fill="hold"/>
                                        <p:tgtEl>
                                          <p:spTgt spid="200717"/>
                                        </p:tgtEl>
                                        <p:attrNameLst>
                                          <p:attrName>ppt_x</p:attrName>
                                        </p:attrNameLst>
                                      </p:cBhvr>
                                      <p:tavLst>
                                        <p:tav tm="0">
                                          <p:val>
                                            <p:strVal val="#ppt_x"/>
                                          </p:val>
                                        </p:tav>
                                        <p:tav tm="100000">
                                          <p:val>
                                            <p:strVal val="#ppt_x"/>
                                          </p:val>
                                        </p:tav>
                                      </p:tavLst>
                                    </p:anim>
                                    <p:anim calcmode="lin" valueType="num">
                                      <p:cBhvr additive="base">
                                        <p:cTn id="8" dur="1000" fill="hold"/>
                                        <p:tgtEl>
                                          <p:spTgt spid="20071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00713"/>
                                        </p:tgtEl>
                                        <p:attrNameLst>
                                          <p:attrName>style.visibility</p:attrName>
                                        </p:attrNameLst>
                                      </p:cBhvr>
                                      <p:to>
                                        <p:strVal val="visible"/>
                                      </p:to>
                                    </p:set>
                                    <p:animEffect transition="in" filter="diamond(in)">
                                      <p:cBhvr>
                                        <p:cTn id="13" dur="500"/>
                                        <p:tgtEl>
                                          <p:spTgt spid="200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Rectangle 4"/>
          <p:cNvSpPr>
            <a:spLocks noGrp="1" noChangeArrowheads="1"/>
          </p:cNvSpPr>
          <p:nvPr>
            <p:ph type="title"/>
          </p:nvPr>
        </p:nvSpPr>
        <p:spPr>
          <a:xfrm>
            <a:off x="1981200" y="274638"/>
            <a:ext cx="8229600" cy="633412"/>
          </a:xfrm>
        </p:spPr>
        <p:txBody>
          <a:bodyPr/>
          <a:lstStyle/>
          <a:p>
            <a:pPr algn="l"/>
            <a:r>
              <a:rPr lang="zh-CN" altLang="en-US"/>
              <a:t>甘特图向导</a:t>
            </a:r>
          </a:p>
        </p:txBody>
      </p:sp>
      <p:pic>
        <p:nvPicPr>
          <p:cNvPr id="201737" name="Picture 9" descr="甘特图向导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19289" y="1412876"/>
            <a:ext cx="4022725"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1739" name="Picture 11" descr="甘特图向导2"/>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167439" y="404813"/>
            <a:ext cx="4321175" cy="2876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1741" name="Picture 13" descr="甘特图向导3"/>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240463" y="3357564"/>
            <a:ext cx="4248150" cy="3024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15219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1739"/>
                                        </p:tgtEl>
                                        <p:attrNameLst>
                                          <p:attrName>style.visibility</p:attrName>
                                        </p:attrNameLst>
                                      </p:cBhvr>
                                      <p:to>
                                        <p:strVal val="visible"/>
                                      </p:to>
                                    </p:set>
                                    <p:anim calcmode="lin" valueType="num">
                                      <p:cBhvr additive="base">
                                        <p:cTn id="7" dur="1000" fill="hold"/>
                                        <p:tgtEl>
                                          <p:spTgt spid="201739"/>
                                        </p:tgtEl>
                                        <p:attrNameLst>
                                          <p:attrName>ppt_x</p:attrName>
                                        </p:attrNameLst>
                                      </p:cBhvr>
                                      <p:tavLst>
                                        <p:tav tm="0">
                                          <p:val>
                                            <p:strVal val="#ppt_x"/>
                                          </p:val>
                                        </p:tav>
                                        <p:tav tm="100000">
                                          <p:val>
                                            <p:strVal val="#ppt_x"/>
                                          </p:val>
                                        </p:tav>
                                      </p:tavLst>
                                    </p:anim>
                                    <p:anim calcmode="lin" valueType="num">
                                      <p:cBhvr additive="base">
                                        <p:cTn id="8" dur="1000" fill="hold"/>
                                        <p:tgtEl>
                                          <p:spTgt spid="20173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01741"/>
                                        </p:tgtEl>
                                        <p:attrNameLst>
                                          <p:attrName>style.visibility</p:attrName>
                                        </p:attrNameLst>
                                      </p:cBhvr>
                                      <p:to>
                                        <p:strVal val="visible"/>
                                      </p:to>
                                    </p:set>
                                    <p:anim calcmode="lin" valueType="num">
                                      <p:cBhvr additive="base">
                                        <p:cTn id="13" dur="1000" fill="hold"/>
                                        <p:tgtEl>
                                          <p:spTgt spid="201741"/>
                                        </p:tgtEl>
                                        <p:attrNameLst>
                                          <p:attrName>ppt_x</p:attrName>
                                        </p:attrNameLst>
                                      </p:cBhvr>
                                      <p:tavLst>
                                        <p:tav tm="0">
                                          <p:val>
                                            <p:strVal val="1+#ppt_w/2"/>
                                          </p:val>
                                        </p:tav>
                                        <p:tav tm="100000">
                                          <p:val>
                                            <p:strVal val="#ppt_x"/>
                                          </p:val>
                                        </p:tav>
                                      </p:tavLst>
                                    </p:anim>
                                    <p:anim calcmode="lin" valueType="num">
                                      <p:cBhvr additive="base">
                                        <p:cTn id="14" dur="1000" fill="hold"/>
                                        <p:tgtEl>
                                          <p:spTgt spid="2017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Grp="1" noChangeArrowheads="1"/>
          </p:cNvSpPr>
          <p:nvPr>
            <p:ph type="title"/>
          </p:nvPr>
        </p:nvSpPr>
        <p:spPr>
          <a:xfrm>
            <a:off x="1981200" y="274639"/>
            <a:ext cx="8229600" cy="777875"/>
          </a:xfrm>
        </p:spPr>
        <p:txBody>
          <a:bodyPr/>
          <a:lstStyle/>
          <a:p>
            <a:pPr algn="l"/>
            <a:r>
              <a:rPr lang="zh-CN" altLang="en-US" sz="2800"/>
              <a:t>向导完成后效果</a:t>
            </a:r>
          </a:p>
        </p:txBody>
      </p:sp>
      <p:pic>
        <p:nvPicPr>
          <p:cNvPr id="2078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007" t="9540" r="3607" b="11856"/>
          <a:stretch>
            <a:fillRect/>
          </a:stretch>
        </p:blipFill>
        <p:spPr>
          <a:xfrm>
            <a:off x="1774825" y="1052514"/>
            <a:ext cx="8642350" cy="5616575"/>
          </a:xfrm>
        </p:spPr>
      </p:pic>
    </p:spTree>
    <p:extLst>
      <p:ext uri="{BB962C8B-B14F-4D97-AF65-F5344CB8AC3E}">
        <p14:creationId xmlns:p14="http://schemas.microsoft.com/office/powerpoint/2010/main" val="39817828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6" name="Rectangle 6"/>
          <p:cNvSpPr>
            <a:spLocks noGrp="1" noChangeArrowheads="1"/>
          </p:cNvSpPr>
          <p:nvPr>
            <p:ph type="title"/>
          </p:nvPr>
        </p:nvSpPr>
        <p:spPr>
          <a:xfrm>
            <a:off x="1981200" y="274639"/>
            <a:ext cx="8229600" cy="777875"/>
          </a:xfrm>
        </p:spPr>
        <p:txBody>
          <a:bodyPr/>
          <a:lstStyle/>
          <a:p>
            <a:pPr algn="l"/>
            <a:r>
              <a:rPr lang="zh-CN" altLang="en-US" sz="3200"/>
              <a:t>甘特图时间刻度设置</a:t>
            </a:r>
            <a:r>
              <a:rPr lang="en-US" altLang="zh-CN" sz="3200"/>
              <a:t>---</a:t>
            </a:r>
            <a:r>
              <a:rPr lang="zh-CN" altLang="en-US" sz="2800"/>
              <a:t>刻度区域，右键</a:t>
            </a:r>
            <a:r>
              <a:rPr lang="en-US" altLang="zh-CN" sz="2800"/>
              <a:t>---</a:t>
            </a:r>
            <a:r>
              <a:rPr lang="zh-CN" altLang="en-US" sz="2800"/>
              <a:t>选“时间刻度”</a:t>
            </a:r>
          </a:p>
        </p:txBody>
      </p:sp>
      <p:pic>
        <p:nvPicPr>
          <p:cNvPr id="209936" name="Picture 16" descr="时间刻度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74826" y="1125538"/>
            <a:ext cx="5472113" cy="54721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9938" name="Picture 18" descr="时间刻度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951538" y="836614"/>
            <a:ext cx="4716462" cy="4968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9939" name="AutoShape 19"/>
          <p:cNvSpPr>
            <a:spLocks noChangeArrowheads="1"/>
          </p:cNvSpPr>
          <p:nvPr/>
        </p:nvSpPr>
        <p:spPr bwMode="auto">
          <a:xfrm>
            <a:off x="3935413" y="1700214"/>
            <a:ext cx="431800" cy="142875"/>
          </a:xfrm>
          <a:prstGeom prst="wedgeEllipseCallout">
            <a:avLst>
              <a:gd name="adj1" fmla="val -39704"/>
              <a:gd name="adj2" fmla="val 675556"/>
            </a:avLst>
          </a:prstGeom>
          <a:solidFill>
            <a:srgbClr val="00FF00"/>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zh-CN"/>
          </a:p>
        </p:txBody>
      </p:sp>
    </p:spTree>
    <p:extLst>
      <p:ext uri="{BB962C8B-B14F-4D97-AF65-F5344CB8AC3E}">
        <p14:creationId xmlns:p14="http://schemas.microsoft.com/office/powerpoint/2010/main" val="165270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209938"/>
                                        </p:tgtEl>
                                        <p:attrNameLst>
                                          <p:attrName>style.visibility</p:attrName>
                                        </p:attrNameLst>
                                      </p:cBhvr>
                                      <p:to>
                                        <p:strVal val="visible"/>
                                      </p:to>
                                    </p:set>
                                    <p:anim calcmode="lin" valueType="num">
                                      <p:cBhvr additive="base">
                                        <p:cTn id="7" dur="1000" fill="hold"/>
                                        <p:tgtEl>
                                          <p:spTgt spid="209938"/>
                                        </p:tgtEl>
                                        <p:attrNameLst>
                                          <p:attrName>ppt_x</p:attrName>
                                        </p:attrNameLst>
                                      </p:cBhvr>
                                      <p:tavLst>
                                        <p:tav tm="0">
                                          <p:val>
                                            <p:strVal val="1+#ppt_w/2"/>
                                          </p:val>
                                        </p:tav>
                                        <p:tav tm="100000">
                                          <p:val>
                                            <p:strVal val="#ppt_x"/>
                                          </p:val>
                                        </p:tav>
                                      </p:tavLst>
                                    </p:anim>
                                    <p:anim calcmode="lin" valueType="num">
                                      <p:cBhvr additive="base">
                                        <p:cTn id="8" dur="1000" fill="hold"/>
                                        <p:tgtEl>
                                          <p:spTgt spid="2099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title"/>
          </p:nvPr>
        </p:nvSpPr>
        <p:spPr>
          <a:xfrm>
            <a:off x="1981200" y="274638"/>
            <a:ext cx="8229600" cy="417512"/>
          </a:xfrm>
        </p:spPr>
        <p:txBody>
          <a:bodyPr/>
          <a:lstStyle/>
          <a:p>
            <a:pPr algn="l"/>
            <a:r>
              <a:rPr lang="zh-CN" altLang="en-US"/>
              <a:t>时间刻度设置后效果</a:t>
            </a:r>
          </a:p>
        </p:txBody>
      </p:sp>
      <p:pic>
        <p:nvPicPr>
          <p:cNvPr id="21402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808" t="19713" b="15047"/>
          <a:stretch>
            <a:fillRect/>
          </a:stretch>
        </p:blipFill>
        <p:spPr>
          <a:xfrm>
            <a:off x="2063751" y="908050"/>
            <a:ext cx="8353425" cy="5689600"/>
          </a:xfrm>
        </p:spPr>
      </p:pic>
    </p:spTree>
    <p:extLst>
      <p:ext uri="{BB962C8B-B14F-4D97-AF65-F5344CB8AC3E}">
        <p14:creationId xmlns:p14="http://schemas.microsoft.com/office/powerpoint/2010/main" val="5855582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lgn="l"/>
            <a:r>
              <a:rPr lang="zh-CN" altLang="en-US"/>
              <a:t>练习</a:t>
            </a:r>
          </a:p>
        </p:txBody>
      </p:sp>
      <p:sp>
        <p:nvSpPr>
          <p:cNvPr id="215043" name="Rectangle 3"/>
          <p:cNvSpPr>
            <a:spLocks noGrp="1" noChangeArrowheads="1"/>
          </p:cNvSpPr>
          <p:nvPr>
            <p:ph type="body" idx="1"/>
          </p:nvPr>
        </p:nvSpPr>
        <p:spPr/>
        <p:txBody>
          <a:bodyPr/>
          <a:lstStyle/>
          <a:p>
            <a:r>
              <a:rPr lang="zh-CN" altLang="en-US">
                <a:hlinkClick r:id="" action="ppaction://hlinkfile"/>
              </a:rPr>
              <a:t>设置关键任务字体为红色</a:t>
            </a:r>
          </a:p>
          <a:p>
            <a:r>
              <a:rPr lang="zh-CN" altLang="en-US">
                <a:hlinkClick r:id="" action="ppaction://hlinkfile"/>
              </a:rPr>
              <a:t>设置关键任务条形图为红色</a:t>
            </a:r>
            <a:endParaRPr lang="zh-CN" altLang="en-US"/>
          </a:p>
        </p:txBody>
      </p:sp>
    </p:spTree>
    <p:extLst>
      <p:ext uri="{BB962C8B-B14F-4D97-AF65-F5344CB8AC3E}">
        <p14:creationId xmlns:p14="http://schemas.microsoft.com/office/powerpoint/2010/main" val="29959258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Rectangle 4"/>
          <p:cNvSpPr>
            <a:spLocks noGrp="1" noChangeArrowheads="1"/>
          </p:cNvSpPr>
          <p:nvPr>
            <p:ph type="ctrTitle"/>
          </p:nvPr>
        </p:nvSpPr>
        <p:spPr>
          <a:xfrm>
            <a:off x="2209800" y="2130426"/>
            <a:ext cx="7772400" cy="1470025"/>
          </a:xfrm>
        </p:spPr>
        <p:txBody>
          <a:bodyPr anchor="ctr"/>
          <a:lstStyle/>
          <a:p>
            <a:r>
              <a:rPr lang="zh-CN" altLang="en-US" sz="4400"/>
              <a:t>六、生成各种报表</a:t>
            </a:r>
          </a:p>
        </p:txBody>
      </p:sp>
      <p:sp>
        <p:nvSpPr>
          <p:cNvPr id="210949" name="Rectangle 5"/>
          <p:cNvSpPr>
            <a:spLocks noGrp="1" noChangeArrowheads="1"/>
          </p:cNvSpPr>
          <p:nvPr>
            <p:ph type="subTitle" idx="1"/>
          </p:nvPr>
        </p:nvSpPr>
        <p:spPr>
          <a:xfrm>
            <a:off x="2895600" y="3886200"/>
            <a:ext cx="6400800" cy="1752600"/>
          </a:xfrm>
        </p:spPr>
        <p:txBody>
          <a:bodyPr/>
          <a:lstStyle/>
          <a:p>
            <a:endParaRPr lang="zh-CN" altLang="zh-CN" sz="3200"/>
          </a:p>
        </p:txBody>
      </p:sp>
    </p:spTree>
    <p:extLst>
      <p:ext uri="{BB962C8B-B14F-4D97-AF65-F5344CB8AC3E}">
        <p14:creationId xmlns:p14="http://schemas.microsoft.com/office/powerpoint/2010/main" val="176709371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70" name="Rectangle 14"/>
          <p:cNvSpPr>
            <a:spLocks noGrp="1" noChangeArrowheads="1"/>
          </p:cNvSpPr>
          <p:nvPr>
            <p:ph type="title"/>
          </p:nvPr>
        </p:nvSpPr>
        <p:spPr>
          <a:xfrm>
            <a:off x="1981200" y="274639"/>
            <a:ext cx="8229600" cy="490537"/>
          </a:xfrm>
        </p:spPr>
        <p:txBody>
          <a:bodyPr/>
          <a:lstStyle/>
          <a:p>
            <a:pPr algn="l"/>
            <a:r>
              <a:rPr lang="zh-CN" altLang="en-US" sz="3200"/>
              <a:t>报表</a:t>
            </a:r>
            <a:r>
              <a:rPr lang="en-US" altLang="zh-CN" sz="3200"/>
              <a:t>----</a:t>
            </a:r>
            <a:r>
              <a:rPr lang="zh-CN" altLang="en-US" sz="3200"/>
              <a:t>点菜单“报表”</a:t>
            </a:r>
          </a:p>
        </p:txBody>
      </p:sp>
      <p:pic>
        <p:nvPicPr>
          <p:cNvPr id="224274" name="Picture 18" descr="报表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18597" b="17459"/>
          <a:stretch>
            <a:fillRect/>
          </a:stretch>
        </p:blipFill>
        <p:spPr>
          <a:xfrm>
            <a:off x="1847851" y="908051"/>
            <a:ext cx="4752975" cy="3744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4275" name="Picture 19" descr="报表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4200" y="1773238"/>
            <a:ext cx="5003800" cy="36433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73249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24275"/>
                                        </p:tgtEl>
                                        <p:attrNameLst>
                                          <p:attrName>style.visibility</p:attrName>
                                        </p:attrNameLst>
                                      </p:cBhvr>
                                      <p:to>
                                        <p:strVal val="visible"/>
                                      </p:to>
                                    </p:set>
                                    <p:anim calcmode="lin" valueType="num">
                                      <p:cBhvr additive="base">
                                        <p:cTn id="7" dur="1000" fill="hold"/>
                                        <p:tgtEl>
                                          <p:spTgt spid="224275"/>
                                        </p:tgtEl>
                                        <p:attrNameLst>
                                          <p:attrName>ppt_x</p:attrName>
                                        </p:attrNameLst>
                                      </p:cBhvr>
                                      <p:tavLst>
                                        <p:tav tm="0">
                                          <p:val>
                                            <p:strVal val="1+#ppt_w/2"/>
                                          </p:val>
                                        </p:tav>
                                        <p:tav tm="100000">
                                          <p:val>
                                            <p:strVal val="#ppt_x"/>
                                          </p:val>
                                        </p:tav>
                                      </p:tavLst>
                                    </p:anim>
                                    <p:anim calcmode="lin" valueType="num">
                                      <p:cBhvr additive="base">
                                        <p:cTn id="8" dur="1000" fill="hold"/>
                                        <p:tgtEl>
                                          <p:spTgt spid="224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4"/>
          <p:cNvSpPr>
            <a:spLocks noGrp="1" noChangeArrowheads="1"/>
          </p:cNvSpPr>
          <p:nvPr>
            <p:ph type="title"/>
          </p:nvPr>
        </p:nvSpPr>
        <p:spPr>
          <a:xfrm>
            <a:off x="1981200" y="274639"/>
            <a:ext cx="8229600" cy="561975"/>
          </a:xfrm>
        </p:spPr>
        <p:txBody>
          <a:bodyPr/>
          <a:lstStyle/>
          <a:p>
            <a:pPr algn="l"/>
            <a:r>
              <a:rPr lang="zh-CN" altLang="en-US" sz="4000"/>
              <a:t>总览报表</a:t>
            </a:r>
          </a:p>
        </p:txBody>
      </p:sp>
      <p:pic>
        <p:nvPicPr>
          <p:cNvPr id="226311" name="Picture 7" descr="总览"/>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908050"/>
            <a:ext cx="8497887" cy="568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357962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4"/>
          <p:cNvSpPr>
            <a:spLocks noGrp="1" noChangeArrowheads="1"/>
          </p:cNvSpPr>
          <p:nvPr>
            <p:ph type="title"/>
          </p:nvPr>
        </p:nvSpPr>
        <p:spPr>
          <a:xfrm>
            <a:off x="1981200" y="274639"/>
            <a:ext cx="8229600" cy="490537"/>
          </a:xfrm>
        </p:spPr>
        <p:txBody>
          <a:bodyPr/>
          <a:lstStyle/>
          <a:p>
            <a:pPr algn="l"/>
            <a:r>
              <a:rPr lang="zh-CN" altLang="en-US" sz="2800"/>
              <a:t>项目摘要：开始时间、完成时间、工期、成本、任务状况等</a:t>
            </a:r>
          </a:p>
        </p:txBody>
      </p:sp>
      <p:pic>
        <p:nvPicPr>
          <p:cNvPr id="230407" name="Picture 7" descr="项目摘要报表"/>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08439" y="765175"/>
            <a:ext cx="6446837" cy="528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01964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algn="l"/>
            <a:r>
              <a:rPr lang="zh-CN" altLang="en-US"/>
              <a:t>大纲</a:t>
            </a:r>
          </a:p>
        </p:txBody>
      </p:sp>
      <p:sp>
        <p:nvSpPr>
          <p:cNvPr id="3075" name="Rectangle 3"/>
          <p:cNvSpPr>
            <a:spLocks noGrp="1" noChangeArrowheads="1"/>
          </p:cNvSpPr>
          <p:nvPr>
            <p:ph type="body" idx="1"/>
          </p:nvPr>
        </p:nvSpPr>
        <p:spPr/>
        <p:txBody>
          <a:bodyPr/>
          <a:lstStyle/>
          <a:p>
            <a:r>
              <a:rPr lang="en-US" altLang="zh-CN">
                <a:hlinkClick r:id="rId2" action="ppaction://hlinksldjump"/>
              </a:rPr>
              <a:t>Project</a:t>
            </a:r>
            <a:r>
              <a:rPr lang="zh-CN" altLang="en-US">
                <a:hlinkClick r:id="rId2" action="ppaction://hlinksldjump"/>
              </a:rPr>
              <a:t>的常用视图的应用</a:t>
            </a:r>
            <a:endParaRPr lang="zh-CN" altLang="en-US"/>
          </a:p>
          <a:p>
            <a:r>
              <a:rPr lang="en-US" altLang="zh-CN">
                <a:hlinkClick r:id="rId3" action="ppaction://hlinksldjump"/>
              </a:rPr>
              <a:t>Project</a:t>
            </a:r>
            <a:r>
              <a:rPr lang="zh-CN" altLang="en-US">
                <a:hlinkClick r:id="rId3" action="ppaction://hlinksldjump"/>
              </a:rPr>
              <a:t>创建新项目计划</a:t>
            </a:r>
            <a:endParaRPr lang="zh-CN" altLang="en-US"/>
          </a:p>
          <a:p>
            <a:r>
              <a:rPr lang="en-US" altLang="zh-CN">
                <a:hlinkClick r:id="rId4" action="ppaction://hlinksldjump"/>
              </a:rPr>
              <a:t>Project</a:t>
            </a:r>
            <a:r>
              <a:rPr lang="zh-CN" altLang="en-US">
                <a:hlinkClick r:id="rId4" action="ppaction://hlinksldjump"/>
              </a:rPr>
              <a:t>任务分级及任务链接</a:t>
            </a:r>
            <a:endParaRPr lang="zh-CN" altLang="en-US"/>
          </a:p>
          <a:p>
            <a:r>
              <a:rPr lang="en-US" altLang="zh-CN">
                <a:hlinkClick r:id="rId5" action="ppaction://hlinksldjump"/>
              </a:rPr>
              <a:t>Project</a:t>
            </a:r>
            <a:r>
              <a:rPr lang="zh-CN" altLang="en-US">
                <a:hlinkClick r:id="rId5" action="ppaction://hlinksldjump"/>
              </a:rPr>
              <a:t>将资源分配给任务</a:t>
            </a:r>
            <a:endParaRPr lang="zh-CN" altLang="en-US"/>
          </a:p>
          <a:p>
            <a:r>
              <a:rPr lang="zh-CN" altLang="en-US">
                <a:hlinkClick r:id="rId6" action="ppaction://hlinksldjump"/>
              </a:rPr>
              <a:t>个性化项目计划</a:t>
            </a:r>
            <a:endParaRPr lang="zh-CN" altLang="en-US"/>
          </a:p>
          <a:p>
            <a:r>
              <a:rPr lang="zh-CN" altLang="en-US">
                <a:hlinkClick r:id="rId7" action="ppaction://hlinksldjump"/>
              </a:rPr>
              <a:t>生成各种报表</a:t>
            </a:r>
            <a:endParaRPr lang="zh-CN" altLang="en-US"/>
          </a:p>
          <a:p>
            <a:r>
              <a:rPr lang="en-US" altLang="zh-CN">
                <a:hlinkClick r:id="rId8" action="ppaction://hlinksldjump"/>
              </a:rPr>
              <a:t>Project</a:t>
            </a:r>
            <a:r>
              <a:rPr lang="zh-CN" altLang="en-US">
                <a:hlinkClick r:id="rId8" action="ppaction://hlinksldjump"/>
              </a:rPr>
              <a:t>与</a:t>
            </a:r>
            <a:r>
              <a:rPr lang="en-US" altLang="zh-CN">
                <a:hlinkClick r:id="rId8" action="ppaction://hlinksldjump"/>
              </a:rPr>
              <a:t>Excel</a:t>
            </a:r>
            <a:r>
              <a:rPr lang="zh-CN" altLang="en-US">
                <a:hlinkClick r:id="rId8" action="ppaction://hlinksldjump"/>
              </a:rPr>
              <a:t>的导入与导出</a:t>
            </a:r>
            <a:endParaRPr lang="zh-CN" altLang="en-US"/>
          </a:p>
        </p:txBody>
      </p:sp>
    </p:spTree>
    <p:extLst>
      <p:ext uri="{BB962C8B-B14F-4D97-AF65-F5344CB8AC3E}">
        <p14:creationId xmlns:p14="http://schemas.microsoft.com/office/powerpoint/2010/main" val="13366028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1981200" y="274638"/>
            <a:ext cx="8229600" cy="417512"/>
          </a:xfrm>
        </p:spPr>
        <p:txBody>
          <a:bodyPr/>
          <a:lstStyle/>
          <a:p>
            <a:pPr algn="l"/>
            <a:r>
              <a:rPr lang="zh-CN" altLang="en-US" sz="2800"/>
              <a:t>关键任务报表</a:t>
            </a:r>
          </a:p>
        </p:txBody>
      </p:sp>
      <p:pic>
        <p:nvPicPr>
          <p:cNvPr id="2314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8873" t="10172" r="28125" b="23483"/>
          <a:stretch>
            <a:fillRect/>
          </a:stretch>
        </p:blipFill>
        <p:spPr>
          <a:xfrm>
            <a:off x="2711451" y="908050"/>
            <a:ext cx="6913563" cy="5761038"/>
          </a:xfrm>
        </p:spPr>
      </p:pic>
    </p:spTree>
    <p:extLst>
      <p:ext uri="{BB962C8B-B14F-4D97-AF65-F5344CB8AC3E}">
        <p14:creationId xmlns:p14="http://schemas.microsoft.com/office/powerpoint/2010/main" val="23792224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Rectangle 4"/>
          <p:cNvSpPr>
            <a:spLocks noGrp="1" noChangeArrowheads="1"/>
          </p:cNvSpPr>
          <p:nvPr>
            <p:ph type="title"/>
          </p:nvPr>
        </p:nvSpPr>
        <p:spPr>
          <a:xfrm>
            <a:off x="1981200" y="274638"/>
            <a:ext cx="8229600" cy="633412"/>
          </a:xfrm>
        </p:spPr>
        <p:txBody>
          <a:bodyPr/>
          <a:lstStyle/>
          <a:p>
            <a:pPr algn="l"/>
            <a:r>
              <a:rPr lang="zh-CN" altLang="en-US" sz="4000"/>
              <a:t>里程碑报表</a:t>
            </a:r>
          </a:p>
        </p:txBody>
      </p:sp>
      <p:pic>
        <p:nvPicPr>
          <p:cNvPr id="2324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382" t="8594" r="38618" b="43669"/>
          <a:stretch>
            <a:fillRect/>
          </a:stretch>
        </p:blipFill>
        <p:spPr>
          <a:xfrm>
            <a:off x="2424114" y="1557338"/>
            <a:ext cx="6624637" cy="4895850"/>
          </a:xfrm>
        </p:spPr>
      </p:pic>
    </p:spTree>
    <p:extLst>
      <p:ext uri="{BB962C8B-B14F-4D97-AF65-F5344CB8AC3E}">
        <p14:creationId xmlns:p14="http://schemas.microsoft.com/office/powerpoint/2010/main" val="15040648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ctrTitle"/>
          </p:nvPr>
        </p:nvSpPr>
        <p:spPr>
          <a:xfrm>
            <a:off x="2209800" y="2130426"/>
            <a:ext cx="7772400" cy="1470025"/>
          </a:xfrm>
          <a:solidFill>
            <a:srgbClr val="66FF33"/>
          </a:solidFill>
        </p:spPr>
        <p:txBody>
          <a:bodyPr anchor="ctr"/>
          <a:lstStyle/>
          <a:p>
            <a:r>
              <a:rPr lang="en-US" altLang="zh-CN" sz="4400"/>
              <a:t>Project</a:t>
            </a:r>
            <a:r>
              <a:rPr lang="zh-CN" altLang="en-US" sz="4400"/>
              <a:t>与</a:t>
            </a:r>
            <a:r>
              <a:rPr lang="en-US" altLang="zh-CN" sz="4400"/>
              <a:t>Excel </a:t>
            </a:r>
            <a:r>
              <a:rPr lang="zh-CN" altLang="en-US" sz="4400"/>
              <a:t>的转换</a:t>
            </a:r>
          </a:p>
        </p:txBody>
      </p:sp>
      <p:sp>
        <p:nvSpPr>
          <p:cNvPr id="248835" name="Rectangle 3"/>
          <p:cNvSpPr>
            <a:spLocks noGrp="1" noChangeArrowheads="1"/>
          </p:cNvSpPr>
          <p:nvPr>
            <p:ph type="subTitle" idx="1"/>
          </p:nvPr>
        </p:nvSpPr>
        <p:spPr>
          <a:xfrm>
            <a:off x="3935414" y="4076701"/>
            <a:ext cx="5400675" cy="695325"/>
          </a:xfrm>
        </p:spPr>
        <p:txBody>
          <a:bodyPr/>
          <a:lstStyle/>
          <a:p>
            <a:r>
              <a:rPr lang="en-US" altLang="zh-CN" sz="3200" b="1">
                <a:solidFill>
                  <a:srgbClr val="FF00FF"/>
                </a:solidFill>
              </a:rPr>
              <a:t>----Project</a:t>
            </a:r>
            <a:r>
              <a:rPr lang="zh-CN" altLang="en-US" sz="3200" b="1">
                <a:solidFill>
                  <a:srgbClr val="FF00FF"/>
                </a:solidFill>
              </a:rPr>
              <a:t>导出与导入</a:t>
            </a:r>
          </a:p>
        </p:txBody>
      </p:sp>
    </p:spTree>
    <p:extLst>
      <p:ext uri="{BB962C8B-B14F-4D97-AF65-F5344CB8AC3E}">
        <p14:creationId xmlns:p14="http://schemas.microsoft.com/office/powerpoint/2010/main" val="60192694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703388" y="274639"/>
            <a:ext cx="8507412" cy="777875"/>
          </a:xfrm>
          <a:solidFill>
            <a:srgbClr val="66FF33"/>
          </a:solidFill>
        </p:spPr>
        <p:txBody>
          <a:bodyPr/>
          <a:lstStyle/>
          <a:p>
            <a:pPr algn="l"/>
            <a:r>
              <a:rPr lang="en-US" altLang="zh-CN" sz="4000"/>
              <a:t>Project</a:t>
            </a:r>
            <a:r>
              <a:rPr lang="zh-CN" altLang="en-US" sz="4000"/>
              <a:t>导出</a:t>
            </a:r>
            <a:r>
              <a:rPr lang="en-US" altLang="zh-CN" sz="4000"/>
              <a:t>----Microsoft Excel</a:t>
            </a:r>
            <a:r>
              <a:rPr lang="zh-CN" altLang="en-US" sz="4000"/>
              <a:t>工作簿</a:t>
            </a:r>
          </a:p>
        </p:txBody>
      </p:sp>
      <p:pic>
        <p:nvPicPr>
          <p:cNvPr id="24985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81200" y="1196976"/>
            <a:ext cx="8229600" cy="5400675"/>
          </a:xfrm>
        </p:spPr>
      </p:pic>
      <p:sp>
        <p:nvSpPr>
          <p:cNvPr id="249860" name="AutoShape 4"/>
          <p:cNvSpPr>
            <a:spLocks noChangeArrowheads="1"/>
          </p:cNvSpPr>
          <p:nvPr/>
        </p:nvSpPr>
        <p:spPr bwMode="auto">
          <a:xfrm>
            <a:off x="6959600" y="4221164"/>
            <a:ext cx="2592388" cy="503237"/>
          </a:xfrm>
          <a:prstGeom prst="wedgeRoundRectCallout">
            <a:avLst>
              <a:gd name="adj1" fmla="val -100704"/>
              <a:gd name="adj2" fmla="val 350000"/>
              <a:gd name="adj3" fmla="val 16667"/>
            </a:avLst>
          </a:prstGeom>
          <a:solidFill>
            <a:srgbClr val="66FF33"/>
          </a:solidFill>
          <a:ln>
            <a:noFill/>
          </a:ln>
          <a:effectLst/>
          <a:extLst>
            <a:ext uri="{91240B29-F687-4F45-9708-019B960494DF}">
              <a14:hiddenLine xmlns:a14="http://schemas.microsoft.com/office/drawing/2010/main" w="9525"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另存为</a:t>
            </a:r>
            <a:r>
              <a:rPr lang="en-US" altLang="zh-CN"/>
              <a:t>----Microsoft Excel </a:t>
            </a:r>
            <a:r>
              <a:rPr lang="zh-CN" altLang="en-US"/>
              <a:t>工作簿</a:t>
            </a:r>
          </a:p>
        </p:txBody>
      </p:sp>
    </p:spTree>
    <p:extLst>
      <p:ext uri="{BB962C8B-B14F-4D97-AF65-F5344CB8AC3E}">
        <p14:creationId xmlns:p14="http://schemas.microsoft.com/office/powerpoint/2010/main" val="19746245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6" name="Rectangle 6"/>
          <p:cNvSpPr>
            <a:spLocks noGrp="1" noChangeArrowheads="1"/>
          </p:cNvSpPr>
          <p:nvPr>
            <p:ph type="title"/>
          </p:nvPr>
        </p:nvSpPr>
        <p:spPr/>
        <p:txBody>
          <a:bodyPr/>
          <a:lstStyle/>
          <a:p>
            <a:endParaRPr lang="zh-CN" altLang="zh-CN"/>
          </a:p>
        </p:txBody>
      </p:sp>
      <p:pic>
        <p:nvPicPr>
          <p:cNvPr id="250889" name="Picture 9" descr="EXCEL向导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847851" y="188913"/>
            <a:ext cx="5699125" cy="46085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890" name="Picture 10" descr="EXCEL向导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08664" y="2636838"/>
            <a:ext cx="4859337"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3119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250890"/>
                                        </p:tgtEl>
                                        <p:attrNameLst>
                                          <p:attrName>style.visibility</p:attrName>
                                        </p:attrNameLst>
                                      </p:cBhvr>
                                      <p:to>
                                        <p:strVal val="visible"/>
                                      </p:to>
                                    </p:set>
                                    <p:anim calcmode="lin" valueType="num">
                                      <p:cBhvr additive="base">
                                        <p:cTn id="7" dur="1000" fill="hold"/>
                                        <p:tgtEl>
                                          <p:spTgt spid="250890"/>
                                        </p:tgtEl>
                                        <p:attrNameLst>
                                          <p:attrName>ppt_x</p:attrName>
                                        </p:attrNameLst>
                                      </p:cBhvr>
                                      <p:tavLst>
                                        <p:tav tm="0">
                                          <p:val>
                                            <p:strVal val="0-#ppt_w/2"/>
                                          </p:val>
                                        </p:tav>
                                        <p:tav tm="100000">
                                          <p:val>
                                            <p:strVal val="#ppt_x"/>
                                          </p:val>
                                        </p:tav>
                                      </p:tavLst>
                                    </p:anim>
                                    <p:anim calcmode="lin" valueType="num">
                                      <p:cBhvr additive="base">
                                        <p:cTn id="8" dur="1000" fill="hold"/>
                                        <p:tgtEl>
                                          <p:spTgt spid="250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12" name="Picture 8" descr="EXCEL向导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03389" y="260351"/>
            <a:ext cx="5400675" cy="5032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913" name="Picture 9" descr="EXCEL向导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87938" y="1557338"/>
            <a:ext cx="5580062" cy="4679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17637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251913"/>
                                        </p:tgtEl>
                                        <p:attrNameLst>
                                          <p:attrName>style.visibility</p:attrName>
                                        </p:attrNameLst>
                                      </p:cBhvr>
                                      <p:to>
                                        <p:strVal val="visible"/>
                                      </p:to>
                                    </p:set>
                                    <p:anim calcmode="lin" valueType="num">
                                      <p:cBhvr additive="base">
                                        <p:cTn id="7" dur="1000" fill="hold"/>
                                        <p:tgtEl>
                                          <p:spTgt spid="251913"/>
                                        </p:tgtEl>
                                        <p:attrNameLst>
                                          <p:attrName>ppt_x</p:attrName>
                                        </p:attrNameLst>
                                      </p:cBhvr>
                                      <p:tavLst>
                                        <p:tav tm="0">
                                          <p:val>
                                            <p:strVal val="1+#ppt_w/2"/>
                                          </p:val>
                                        </p:tav>
                                        <p:tav tm="100000">
                                          <p:val>
                                            <p:strVal val="#ppt_x"/>
                                          </p:val>
                                        </p:tav>
                                      </p:tavLst>
                                    </p:anim>
                                    <p:anim calcmode="lin" valueType="num">
                                      <p:cBhvr additive="base">
                                        <p:cTn id="8" dur="1000" fill="hold"/>
                                        <p:tgtEl>
                                          <p:spTgt spid="2519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algn="l"/>
            <a:r>
              <a:rPr lang="zh-CN" altLang="en-US" sz="2800"/>
              <a:t>选择你要在</a:t>
            </a:r>
            <a:r>
              <a:rPr lang="en-US" altLang="zh-CN" sz="2800"/>
              <a:t>EXCEL</a:t>
            </a:r>
            <a:r>
              <a:rPr lang="zh-CN" altLang="en-US" sz="2800"/>
              <a:t>中显示的数据域</a:t>
            </a:r>
          </a:p>
        </p:txBody>
      </p:sp>
      <p:pic>
        <p:nvPicPr>
          <p:cNvPr id="252933" name="Picture 5" descr="任务映射"/>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1" y="1196976"/>
            <a:ext cx="8208963" cy="540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35220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endParaRPr lang="zh-CN" altLang="zh-CN"/>
          </a:p>
        </p:txBody>
      </p:sp>
      <p:pic>
        <p:nvPicPr>
          <p:cNvPr id="25395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81200" y="404814"/>
            <a:ext cx="8229600" cy="6048375"/>
          </a:xfrm>
        </p:spPr>
      </p:pic>
      <p:sp>
        <p:nvSpPr>
          <p:cNvPr id="253956" name="AutoShape 4"/>
          <p:cNvSpPr>
            <a:spLocks noChangeArrowheads="1"/>
          </p:cNvSpPr>
          <p:nvPr/>
        </p:nvSpPr>
        <p:spPr bwMode="auto">
          <a:xfrm>
            <a:off x="7824789" y="2997201"/>
            <a:ext cx="2016125" cy="1008063"/>
          </a:xfrm>
          <a:prstGeom prst="wedgeRoundRectCallout">
            <a:avLst>
              <a:gd name="adj1" fmla="val -127245"/>
              <a:gd name="adj2" fmla="val 28269"/>
              <a:gd name="adj3" fmla="val 16667"/>
            </a:avLst>
          </a:prstGeom>
          <a:solidFill>
            <a:srgbClr val="66FF33"/>
          </a:solidFill>
          <a:ln>
            <a:noFill/>
          </a:ln>
          <a:effectLst/>
          <a:extLst>
            <a:ext uri="{91240B29-F687-4F45-9708-019B960494DF}">
              <a14:hiddenLine xmlns:a14="http://schemas.microsoft.com/office/drawing/2010/main" w="9525"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点击保存映射</a:t>
            </a:r>
            <a:r>
              <a:rPr lang="en-US" altLang="zh-CN"/>
              <a:t>,</a:t>
            </a:r>
            <a:r>
              <a:rPr lang="zh-CN" altLang="en-US"/>
              <a:t>下次可用这个映射</a:t>
            </a:r>
          </a:p>
        </p:txBody>
      </p:sp>
      <p:sp>
        <p:nvSpPr>
          <p:cNvPr id="253957" name="AutoShape 5"/>
          <p:cNvSpPr>
            <a:spLocks noChangeArrowheads="1"/>
          </p:cNvSpPr>
          <p:nvPr/>
        </p:nvSpPr>
        <p:spPr bwMode="auto">
          <a:xfrm>
            <a:off x="6096001" y="4652963"/>
            <a:ext cx="1800225" cy="647700"/>
          </a:xfrm>
          <a:prstGeom prst="wedgeRectCallout">
            <a:avLst>
              <a:gd name="adj1" fmla="val 61551"/>
              <a:gd name="adj2" fmla="val 167403"/>
            </a:avLst>
          </a:prstGeom>
          <a:solidFill>
            <a:srgbClr val="66FF33"/>
          </a:solidFill>
          <a:ln>
            <a:noFill/>
          </a:ln>
          <a:effectLst/>
          <a:extLst>
            <a:ext uri="{91240B29-F687-4F45-9708-019B960494DF}">
              <a14:hiddenLine xmlns:a14="http://schemas.microsoft.com/office/drawing/2010/main" w="9525" algn="ctr">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a:t>再点击完成</a:t>
            </a:r>
            <a:r>
              <a:rPr lang="en-US" altLang="zh-CN"/>
              <a:t>,</a:t>
            </a:r>
            <a:r>
              <a:rPr lang="zh-CN" altLang="en-US"/>
              <a:t>导出程序结束</a:t>
            </a:r>
            <a:r>
              <a:rPr lang="en-US" altLang="zh-CN"/>
              <a:t>.</a:t>
            </a:r>
          </a:p>
        </p:txBody>
      </p:sp>
    </p:spTree>
    <p:extLst>
      <p:ext uri="{BB962C8B-B14F-4D97-AF65-F5344CB8AC3E}">
        <p14:creationId xmlns:p14="http://schemas.microsoft.com/office/powerpoint/2010/main" val="149262510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1981200" y="274639"/>
            <a:ext cx="8229600" cy="561975"/>
          </a:xfrm>
        </p:spPr>
        <p:txBody>
          <a:bodyPr/>
          <a:lstStyle/>
          <a:p>
            <a:r>
              <a:rPr lang="zh-CN" altLang="en-US" sz="2800"/>
              <a:t>导出的</a:t>
            </a:r>
            <a:r>
              <a:rPr lang="en-US" altLang="zh-CN" sz="2800"/>
              <a:t>Excel</a:t>
            </a:r>
            <a:r>
              <a:rPr lang="zh-CN" altLang="en-US" sz="2800"/>
              <a:t>表</a:t>
            </a:r>
          </a:p>
        </p:txBody>
      </p:sp>
      <p:pic>
        <p:nvPicPr>
          <p:cNvPr id="254983" name="Picture 7" descr="导出Excel表"/>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7851" y="908050"/>
            <a:ext cx="8640763" cy="568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089891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5" name="Rectangle 5"/>
          <p:cNvSpPr>
            <a:spLocks noGrp="1" noChangeArrowheads="1"/>
          </p:cNvSpPr>
          <p:nvPr>
            <p:ph type="title"/>
          </p:nvPr>
        </p:nvSpPr>
        <p:spPr>
          <a:xfrm>
            <a:off x="1981200" y="274639"/>
            <a:ext cx="8229600" cy="490537"/>
          </a:xfrm>
        </p:spPr>
        <p:txBody>
          <a:bodyPr/>
          <a:lstStyle/>
          <a:p>
            <a:pPr algn="l"/>
            <a:r>
              <a:rPr lang="en-US" altLang="zh-CN" sz="2800"/>
              <a:t>Excel</a:t>
            </a:r>
            <a:r>
              <a:rPr lang="zh-CN" altLang="en-US" sz="2800"/>
              <a:t>表导入到</a:t>
            </a:r>
            <a:r>
              <a:rPr lang="en-US" altLang="zh-CN" sz="2800"/>
              <a:t>Project----</a:t>
            </a:r>
            <a:r>
              <a:rPr lang="zh-CN" altLang="en-US" sz="2800"/>
              <a:t>点“文件”菜单，选“打开”</a:t>
            </a:r>
          </a:p>
        </p:txBody>
      </p:sp>
      <p:pic>
        <p:nvPicPr>
          <p:cNvPr id="256007" name="Picture 7" descr="Excel导入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19289" y="836613"/>
            <a:ext cx="8569325" cy="5688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7232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5">
      <a:dk1>
        <a:srgbClr val="333333"/>
      </a:dk1>
      <a:lt1>
        <a:srgbClr val="FFFFFF"/>
      </a:lt1>
      <a:dk2>
        <a:srgbClr val="000000"/>
      </a:dk2>
      <a:lt2>
        <a:srgbClr val="66007C"/>
      </a:lt2>
      <a:accent1>
        <a:srgbClr val="AFCDD7"/>
      </a:accent1>
      <a:accent2>
        <a:srgbClr val="F0D250"/>
      </a:accent2>
      <a:accent3>
        <a:srgbClr val="FFFFFF"/>
      </a:accent3>
      <a:accent4>
        <a:srgbClr val="2A2A2A"/>
      </a:accent4>
      <a:accent5>
        <a:srgbClr val="D4E3E8"/>
      </a:accent5>
      <a:accent6>
        <a:srgbClr val="D9BE48"/>
      </a:accent6>
      <a:hlink>
        <a:srgbClr val="559CBA"/>
      </a:hlink>
      <a:folHlink>
        <a:srgbClr val="99CC00"/>
      </a:folHlink>
    </a:clrScheme>
    <a:fontScheme name="默认设计模板">
      <a:majorFont>
        <a:latin typeface="Frutiger LT 45 Light"/>
        <a:ea typeface="黑体"/>
        <a:cs typeface=""/>
      </a:majorFont>
      <a:minorFont>
        <a:latin typeface="Frutiger LT 55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619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rgbClr val="00619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333333"/>
        </a:dk1>
        <a:lt1>
          <a:srgbClr val="FFFFFF"/>
        </a:lt1>
        <a:dk2>
          <a:srgbClr val="000000"/>
        </a:dk2>
        <a:lt2>
          <a:srgbClr val="66007C"/>
        </a:lt2>
        <a:accent1>
          <a:srgbClr val="559CBA"/>
        </a:accent1>
        <a:accent2>
          <a:srgbClr val="F0C850"/>
        </a:accent2>
        <a:accent3>
          <a:srgbClr val="FFFFFF"/>
        </a:accent3>
        <a:accent4>
          <a:srgbClr val="2A2A2A"/>
        </a:accent4>
        <a:accent5>
          <a:srgbClr val="B4CBD9"/>
        </a:accent5>
        <a:accent6>
          <a:srgbClr val="D9B548"/>
        </a:accent6>
        <a:hlink>
          <a:srgbClr val="AFCDD7"/>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333333"/>
        </a:dk1>
        <a:lt1>
          <a:srgbClr val="FFFFFF"/>
        </a:lt1>
        <a:dk2>
          <a:srgbClr val="000000"/>
        </a:dk2>
        <a:lt2>
          <a:srgbClr val="66007C"/>
        </a:lt2>
        <a:accent1>
          <a:srgbClr val="559CBA"/>
        </a:accent1>
        <a:accent2>
          <a:srgbClr val="F0D250"/>
        </a:accent2>
        <a:accent3>
          <a:srgbClr val="FFFFFF"/>
        </a:accent3>
        <a:accent4>
          <a:srgbClr val="2A2A2A"/>
        </a:accent4>
        <a:accent5>
          <a:srgbClr val="B4CBD9"/>
        </a:accent5>
        <a:accent6>
          <a:srgbClr val="D9BE48"/>
        </a:accent6>
        <a:hlink>
          <a:srgbClr val="AFCDD7"/>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
        <a:dk1>
          <a:srgbClr val="333333"/>
        </a:dk1>
        <a:lt1>
          <a:srgbClr val="FFFFFF"/>
        </a:lt1>
        <a:dk2>
          <a:srgbClr val="000000"/>
        </a:dk2>
        <a:lt2>
          <a:srgbClr val="66007C"/>
        </a:lt2>
        <a:accent1>
          <a:srgbClr val="AFCDD7"/>
        </a:accent1>
        <a:accent2>
          <a:srgbClr val="F0D250"/>
        </a:accent2>
        <a:accent3>
          <a:srgbClr val="FFFFFF"/>
        </a:accent3>
        <a:accent4>
          <a:srgbClr val="2A2A2A"/>
        </a:accent4>
        <a:accent5>
          <a:srgbClr val="D4E3E8"/>
        </a:accent5>
        <a:accent6>
          <a:srgbClr val="D9BE48"/>
        </a:accent6>
        <a:hlink>
          <a:srgbClr val="559CBA"/>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1962</TotalTime>
  <Words>2388</Words>
  <Application>Microsoft Office PowerPoint</Application>
  <PresentationFormat>宽屏</PresentationFormat>
  <Paragraphs>280</Paragraphs>
  <Slides>114</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114</vt:i4>
      </vt:variant>
    </vt:vector>
  </HeadingPairs>
  <TitlesOfParts>
    <vt:vector size="122" baseType="lpstr">
      <vt:lpstr>Frutiger LT 45 Light</vt:lpstr>
      <vt:lpstr>Frutiger LT 55 Roman</vt:lpstr>
      <vt:lpstr>黑体</vt:lpstr>
      <vt:lpstr>隶书</vt:lpstr>
      <vt:lpstr>宋体</vt:lpstr>
      <vt:lpstr>Arial</vt:lpstr>
      <vt:lpstr>Wingdings</vt:lpstr>
      <vt:lpstr>默认设计模板</vt:lpstr>
      <vt:lpstr>PowerPoint 演示文稿</vt:lpstr>
      <vt:lpstr>PowerPoint 演示文稿</vt:lpstr>
      <vt:lpstr>Title主标题, 英文：Frutiger 65 Bold 40pt 中文：黑体简 加粗 40pt</vt:lpstr>
      <vt:lpstr>PowerPoint 演示文稿</vt:lpstr>
      <vt:lpstr>PowerPoint 演示文稿</vt:lpstr>
      <vt:lpstr>PowerPoint 演示文稿</vt:lpstr>
      <vt:lpstr>EXCEL与PROJECT的比较</vt:lpstr>
      <vt:lpstr>与Excel的比较-----层级关系上</vt:lpstr>
      <vt:lpstr>大纲</vt:lpstr>
      <vt:lpstr>一、常用视图的应用</vt:lpstr>
      <vt:lpstr>双击Project2007程序图标,开始界面（图1.1)</vt:lpstr>
      <vt:lpstr>新建文件的界面：</vt:lpstr>
      <vt:lpstr>新建文件（图1.2)</vt:lpstr>
      <vt:lpstr>图1.3</vt:lpstr>
      <vt:lpstr>图1.4</vt:lpstr>
      <vt:lpstr>开办新业务模板（图1.5)</vt:lpstr>
      <vt:lpstr>图1.6</vt:lpstr>
      <vt:lpstr>图1.7</vt:lpstr>
      <vt:lpstr>项目向导的界面</vt:lpstr>
      <vt:lpstr>图1.8A</vt:lpstr>
      <vt:lpstr>图1.8B</vt:lpstr>
      <vt:lpstr>图1.9(显示向导窗格)</vt:lpstr>
      <vt:lpstr>Project 的“视图”</vt:lpstr>
      <vt:lpstr>甘特图（图1.10)</vt:lpstr>
      <vt:lpstr>甘特图（图1.11）</vt:lpstr>
      <vt:lpstr>表项选“成本”时，数据区会显示成本（图1.12)</vt:lpstr>
      <vt:lpstr>资源工作表（图1.13)</vt:lpstr>
      <vt:lpstr>任务工作表选项在其它视图中，图示1.14</vt:lpstr>
      <vt:lpstr>任务工作表（图1.15)</vt:lpstr>
      <vt:lpstr>网络图（图1.16)</vt:lpstr>
      <vt:lpstr>练习</vt:lpstr>
      <vt:lpstr>二、创建新项目计划</vt:lpstr>
      <vt:lpstr>图2.1</vt:lpstr>
      <vt:lpstr>图2.2(选择项目日历)</vt:lpstr>
      <vt:lpstr>定义项目日历—建一个项目日历模板(图2.3)</vt:lpstr>
      <vt:lpstr>新建日历</vt:lpstr>
      <vt:lpstr>定义工作周时间---星期六、日是否设为工作日，默认为休息(图2.4)</vt:lpstr>
      <vt:lpstr>设置非工作时间 ---比如假日(图2.5)</vt:lpstr>
      <vt:lpstr>项目日历---“选项”设置</vt:lpstr>
      <vt:lpstr>为了保证这个日历在下次项目打开时或新建项目时仍开以使用，需要将这个日历保存到全局文件Global.mpt中去。(图2.7)</vt:lpstr>
      <vt:lpstr>将项目日历复制到Global.MPT中，以后其它项目也可以应用。(图2.8)</vt:lpstr>
      <vt:lpstr>练习</vt:lpstr>
      <vt:lpstr>三、任务分级、链接</vt:lpstr>
      <vt:lpstr>任务分解</vt:lpstr>
      <vt:lpstr>任务输入</vt:lpstr>
      <vt:lpstr>PowerPoint 演示文稿</vt:lpstr>
      <vt:lpstr>组织项目结构---设定层次关系</vt:lpstr>
      <vt:lpstr>输入工期---方法一,直接输入</vt:lpstr>
      <vt:lpstr>方法二: 双击任务--任务信息窗,可以设置开工日期和工期. </vt:lpstr>
      <vt:lpstr>任务信息—双击任务,弹出”任务信息窗”,在备注卡中输入,如下图:</vt:lpstr>
      <vt:lpstr>PowerPoint 演示文稿</vt:lpstr>
      <vt:lpstr>建立任务间链接---Project 4种关系</vt:lpstr>
      <vt:lpstr>任务关系链接---任务信息窗，前置任务卡</vt:lpstr>
      <vt:lpstr>前置时间---是指链接任务间（FS、SS、FF、SF）的重叠。 延隔时间---是链接任务间的延迟时间，负值表示前置时间</vt:lpstr>
      <vt:lpstr>设置后效果（例子）</vt:lpstr>
      <vt:lpstr>里程碑任务的设置---零工作日任务</vt:lpstr>
      <vt:lpstr>里程碑任务设置---非零工作日任务</vt:lpstr>
      <vt:lpstr>练习</vt:lpstr>
      <vt:lpstr>为任务分配资源，就可解答以下                问题：</vt:lpstr>
      <vt:lpstr>四、资源分配</vt:lpstr>
      <vt:lpstr>建立资源库---步骤1:选“资源工作表”</vt:lpstr>
      <vt:lpstr>建立资源库---步骤2:在“资源工作表”里输入资源名称</vt:lpstr>
      <vt:lpstr>资源工作表（例子）</vt:lpstr>
      <vt:lpstr>分配资源---步骤1：“工具”菜单，选“分配资源”</vt:lpstr>
      <vt:lpstr>分配资源(完成任务所需资源)---步骤2：图示</vt:lpstr>
      <vt:lpstr>资源分配后效果</vt:lpstr>
      <vt:lpstr>查看谁在做什么事---资源分配状况表</vt:lpstr>
      <vt:lpstr>练习</vt:lpstr>
      <vt:lpstr>五、个性化项目计划</vt:lpstr>
      <vt:lpstr>项目表格的文本---个性化，点菜单“格式”</vt:lpstr>
      <vt:lpstr>1）选中要突出显示的任务文本—点“格式”菜单，选“字体”</vt:lpstr>
      <vt:lpstr>2）对一类任务文本进行修饰---点“格式” 菜单，选“文本样式”，例：对“摘要任务”文本进行设置</vt:lpstr>
      <vt:lpstr>设置好后效果：</vt:lpstr>
      <vt:lpstr>对“关健任务”文本---设置</vt:lpstr>
      <vt:lpstr>甘特图个性化设置---“格式”菜单，选“条形图样式”、“版式”、“甘特图向导”。</vt:lpstr>
      <vt:lpstr>甘特图个性化设置---或者在图形区域击右键，选“条形图样式”、“版式”、“甘特图向导”</vt:lpstr>
      <vt:lpstr>条形图样式----设置任务、里程碑等颜色、形状等</vt:lpstr>
      <vt:lpstr>条形图样式----“文本”卡，条形图边上显示信息</vt:lpstr>
      <vt:lpstr>条形图设置后效果</vt:lpstr>
      <vt:lpstr>版式—设置“显示日期”格式</vt:lpstr>
      <vt:lpstr>甘特图向导</vt:lpstr>
      <vt:lpstr>向导完成后效果</vt:lpstr>
      <vt:lpstr>甘特图时间刻度设置---刻度区域，右键---选“时间刻度”</vt:lpstr>
      <vt:lpstr>时间刻度设置后效果</vt:lpstr>
      <vt:lpstr>练习</vt:lpstr>
      <vt:lpstr>六、生成各种报表</vt:lpstr>
      <vt:lpstr>报表----点菜单“报表”</vt:lpstr>
      <vt:lpstr>总览报表</vt:lpstr>
      <vt:lpstr>项目摘要：开始时间、完成时间、工期、成本、任务状况等</vt:lpstr>
      <vt:lpstr>关键任务报表</vt:lpstr>
      <vt:lpstr>里程碑报表</vt:lpstr>
      <vt:lpstr>Project与Excel 的转换</vt:lpstr>
      <vt:lpstr>Project导出----Microsoft Excel工作簿</vt:lpstr>
      <vt:lpstr>PowerPoint 演示文稿</vt:lpstr>
      <vt:lpstr>PowerPoint 演示文稿</vt:lpstr>
      <vt:lpstr>选择你要在EXCEL中显示的数据域</vt:lpstr>
      <vt:lpstr>PowerPoint 演示文稿</vt:lpstr>
      <vt:lpstr>导出的Excel表</vt:lpstr>
      <vt:lpstr>Excel表导入到Project----点“文件”菜单，选“打开”</vt:lpstr>
      <vt:lpstr>按向导步骤</vt:lpstr>
      <vt:lpstr>按向导步骤</vt:lpstr>
      <vt:lpstr>建立映射---将EXCEL表中的列名与Project的域名对应</vt:lpstr>
      <vt:lpstr>保存映射，在下一个项目中可以用</vt:lpstr>
      <vt:lpstr>从Excel表导入后效果----没有分组的，文本1、文本2等没有显示</vt:lpstr>
      <vt:lpstr>要显示“责任部门”---1）点菜单“插入列”，弹出“列定义”窗，域名称选“文本2”</vt:lpstr>
      <vt:lpstr>要显示“责任部门”---2）右键，选“自定义域”</vt:lpstr>
      <vt:lpstr>点“重命名”，重命名“文本2”为“责任部门”</vt:lpstr>
      <vt:lpstr>设置完成后的效果</vt:lpstr>
      <vt:lpstr>练习</vt:lpstr>
      <vt:lpstr>标题 副标题</vt:lpstr>
      <vt:lpstr>PowerPoint 演示文稿</vt:lpstr>
      <vt:lpstr>标题 副标题</vt:lpstr>
      <vt:lpstr>PowerPoint 演示文稿</vt:lpstr>
      <vt:lpstr>Copyright © 2012 版权所有 大连东软信息学院</vt:lpstr>
    </vt:vector>
  </TitlesOfParts>
  <Company>neusoft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bcc-user</dc:creator>
  <cp:lastModifiedBy>孙树斌Learn</cp:lastModifiedBy>
  <cp:revision>255</cp:revision>
  <dcterms:created xsi:type="dcterms:W3CDTF">2007-09-10T03:19:36Z</dcterms:created>
  <dcterms:modified xsi:type="dcterms:W3CDTF">2014-09-29T10:04:47Z</dcterms:modified>
</cp:coreProperties>
</file>